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2"/>
  </p:notesMasterIdLst>
  <p:sldIdLst>
    <p:sldId id="256" r:id="rId2"/>
    <p:sldId id="259" r:id="rId3"/>
    <p:sldId id="260" r:id="rId4"/>
    <p:sldId id="258" r:id="rId5"/>
    <p:sldId id="344" r:id="rId6"/>
    <p:sldId id="261" r:id="rId7"/>
    <p:sldId id="283" r:id="rId8"/>
    <p:sldId id="284" r:id="rId9"/>
    <p:sldId id="285" r:id="rId10"/>
    <p:sldId id="287" r:id="rId11"/>
    <p:sldId id="338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1" r:id="rId20"/>
    <p:sldId id="272" r:id="rId21"/>
    <p:sldId id="273" r:id="rId22"/>
    <p:sldId id="274" r:id="rId23"/>
    <p:sldId id="277" r:id="rId24"/>
    <p:sldId id="278" r:id="rId25"/>
    <p:sldId id="279" r:id="rId26"/>
    <p:sldId id="295" r:id="rId27"/>
    <p:sldId id="323" r:id="rId28"/>
    <p:sldId id="281" r:id="rId29"/>
    <p:sldId id="282" r:id="rId30"/>
    <p:sldId id="292" r:id="rId31"/>
    <p:sldId id="308" r:id="rId32"/>
    <p:sldId id="309" r:id="rId33"/>
    <p:sldId id="296" r:id="rId34"/>
    <p:sldId id="324" r:id="rId35"/>
    <p:sldId id="297" r:id="rId36"/>
    <p:sldId id="298" r:id="rId37"/>
    <p:sldId id="300" r:id="rId38"/>
    <p:sldId id="325" r:id="rId39"/>
    <p:sldId id="301" r:id="rId40"/>
    <p:sldId id="302" r:id="rId41"/>
    <p:sldId id="303" r:id="rId42"/>
    <p:sldId id="304" r:id="rId43"/>
    <p:sldId id="305" r:id="rId44"/>
    <p:sldId id="306" r:id="rId45"/>
    <p:sldId id="310" r:id="rId46"/>
    <p:sldId id="346" r:id="rId47"/>
    <p:sldId id="313" r:id="rId48"/>
    <p:sldId id="315" r:id="rId49"/>
    <p:sldId id="314" r:id="rId50"/>
    <p:sldId id="316" r:id="rId51"/>
    <p:sldId id="317" r:id="rId52"/>
    <p:sldId id="326" r:id="rId53"/>
    <p:sldId id="327" r:id="rId54"/>
    <p:sldId id="321" r:id="rId55"/>
    <p:sldId id="329" r:id="rId56"/>
    <p:sldId id="330" r:id="rId57"/>
    <p:sldId id="332" r:id="rId58"/>
    <p:sldId id="331" r:id="rId59"/>
    <p:sldId id="322" r:id="rId60"/>
    <p:sldId id="347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85841" autoAdjust="0"/>
  </p:normalViewPr>
  <p:slideViewPr>
    <p:cSldViewPr>
      <p:cViewPr>
        <p:scale>
          <a:sx n="75" d="100"/>
          <a:sy n="75" d="100"/>
        </p:scale>
        <p:origin x="-1840" y="-23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410"/>
    </p:cViewPr>
  </p:sorterViewPr>
  <p:notesViewPr>
    <p:cSldViewPr>
      <p:cViewPr varScale="1">
        <p:scale>
          <a:sx n="40" d="100"/>
          <a:sy n="40" d="100"/>
        </p:scale>
        <p:origin x="-48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printerSettings" Target="printerSettings/printerSettings1.bin"/><Relationship Id="rId64" Type="http://schemas.openxmlformats.org/officeDocument/2006/relationships/presProps" Target="presProps.xml"/><Relationship Id="rId65" Type="http://schemas.openxmlformats.org/officeDocument/2006/relationships/viewProps" Target="viewProps.xml"/><Relationship Id="rId66" Type="http://schemas.openxmlformats.org/officeDocument/2006/relationships/theme" Target="theme/theme1.xml"/><Relationship Id="rId67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51738-BF48-4BF9-B89B-6236CA2E7024}" type="datetimeFigureOut">
              <a:rPr lang="en-US" smtClean="0"/>
              <a:pPr/>
              <a:t>24/12/13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5542C-203F-4145-BD27-9E88AB2E83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21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5542C-203F-4145-BD27-9E88AB2E8345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5542C-203F-4145-BD27-9E88AB2E834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5542C-203F-4145-BD27-9E88AB2E834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CT scan displaying an isodense lesion with marked</a:t>
            </a:r>
          </a:p>
          <a:p>
            <a:r>
              <a:rPr lang="en-US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peripheral edema in the left frontal region (left). Peripheral</a:t>
            </a:r>
          </a:p>
          <a:p>
            <a:r>
              <a:rPr lang="en-US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enhancement of the lesion was observed after contrast medium</a:t>
            </a:r>
          </a:p>
          <a:p>
            <a:r>
              <a:rPr lang="en-US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injection (right)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5542C-203F-4145-BD27-9E88AB2E834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O6 methyl guanine </a:t>
            </a:r>
            <a:r>
              <a:rPr lang="en-US" dirty="0" err="1" smtClean="0"/>
              <a:t>dna</a:t>
            </a:r>
            <a:r>
              <a:rPr lang="en-US" dirty="0" smtClean="0"/>
              <a:t> methyl </a:t>
            </a:r>
            <a:r>
              <a:rPr lang="en-US" dirty="0" err="1" smtClean="0"/>
              <a:t>tranferase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5542C-203F-4145-BD27-9E88AB2E8345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mTOR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mammalian target of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rapamycin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5542C-203F-4145-BD27-9E88AB2E8345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8B32D17-F87D-40E0-990B-D9FFBE1971A0}" type="datetimeFigureOut">
              <a:rPr lang="en-US" smtClean="0"/>
              <a:pPr/>
              <a:t>24/12/13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2A0AB8C-5484-4BAB-B013-B182DC97CB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32D17-F87D-40E0-990B-D9FFBE1971A0}" type="datetimeFigureOut">
              <a:rPr lang="en-US" smtClean="0"/>
              <a:pPr/>
              <a:t>24/12/13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AB8C-5484-4BAB-B013-B182DC97CB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32D17-F87D-40E0-990B-D9FFBE1971A0}" type="datetimeFigureOut">
              <a:rPr lang="en-US" smtClean="0"/>
              <a:pPr/>
              <a:t>24/12/13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AB8C-5484-4BAB-B013-B182DC97CB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8B32D17-F87D-40E0-990B-D9FFBE1971A0}" type="datetimeFigureOut">
              <a:rPr lang="en-US" smtClean="0"/>
              <a:pPr/>
              <a:t>24/12/13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2A0AB8C-5484-4BAB-B013-B182DC97CB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8B32D17-F87D-40E0-990B-D9FFBE1971A0}" type="datetimeFigureOut">
              <a:rPr lang="en-US" smtClean="0"/>
              <a:pPr/>
              <a:t>24/12/13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2A0AB8C-5484-4BAB-B013-B182DC97CB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32D17-F87D-40E0-990B-D9FFBE1971A0}" type="datetimeFigureOut">
              <a:rPr lang="en-US" smtClean="0"/>
              <a:pPr/>
              <a:t>24/12/13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AB8C-5484-4BAB-B013-B182DC97CB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32D17-F87D-40E0-990B-D9FFBE1971A0}" type="datetimeFigureOut">
              <a:rPr lang="en-US" smtClean="0"/>
              <a:pPr/>
              <a:t>24/12/13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AB8C-5484-4BAB-B013-B182DC97CB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B32D17-F87D-40E0-990B-D9FFBE1971A0}" type="datetimeFigureOut">
              <a:rPr lang="en-US" smtClean="0"/>
              <a:pPr/>
              <a:t>24/12/13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A0AB8C-5484-4BAB-B013-B182DC97CB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32D17-F87D-40E0-990B-D9FFBE1971A0}" type="datetimeFigureOut">
              <a:rPr lang="en-US" smtClean="0"/>
              <a:pPr/>
              <a:t>24/12/13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AB8C-5484-4BAB-B013-B182DC97CB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8B32D17-F87D-40E0-990B-D9FFBE1971A0}" type="datetimeFigureOut">
              <a:rPr lang="en-US" smtClean="0"/>
              <a:pPr/>
              <a:t>24/12/13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2A0AB8C-5484-4BAB-B013-B182DC97CB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B32D17-F87D-40E0-990B-D9FFBE1971A0}" type="datetimeFigureOut">
              <a:rPr lang="en-US" smtClean="0"/>
              <a:pPr/>
              <a:t>24/12/13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A0AB8C-5484-4BAB-B013-B182DC97CB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8B32D17-F87D-40E0-990B-D9FFBE1971A0}" type="datetimeFigureOut">
              <a:rPr lang="en-US" smtClean="0"/>
              <a:pPr/>
              <a:t>24/12/13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2A0AB8C-5484-4BAB-B013-B182DC97CB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3581399"/>
          </a:xfrm>
        </p:spPr>
        <p:txBody>
          <a:bodyPr>
            <a:normAutofit/>
          </a:bodyPr>
          <a:lstStyle/>
          <a:p>
            <a:r>
              <a:rPr lang="en-US" dirty="0" smtClean="0"/>
              <a:t>High grade gliomas </a:t>
            </a:r>
            <a:br>
              <a:rPr lang="en-US" dirty="0" smtClean="0"/>
            </a:br>
            <a:r>
              <a:rPr lang="en-US" dirty="0" smtClean="0"/>
              <a:t>diagnosis </a:t>
            </a:r>
            <a:br>
              <a:rPr lang="en-US" dirty="0" smtClean="0"/>
            </a:br>
            <a:r>
              <a:rPr lang="en-US" dirty="0" smtClean="0"/>
              <a:t>management and controversies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Deregulated Growth Factor Signaling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Most common defects in growth-factor signaling</a:t>
            </a:r>
          </a:p>
          <a:p>
            <a:pPr>
              <a:buNone/>
            </a:pPr>
            <a:r>
              <a:rPr lang="en-US" dirty="0" smtClean="0"/>
              <a:t>     involve EGFR and PDGFR.</a:t>
            </a:r>
          </a:p>
          <a:p>
            <a:r>
              <a:rPr lang="en-US" dirty="0" smtClean="0"/>
              <a:t>EGFR gene amplification is one of the most common genetic events in </a:t>
            </a:r>
            <a:r>
              <a:rPr lang="en-US" dirty="0" err="1" smtClean="0"/>
              <a:t>glioblastomas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 most common EGFR mutant is the constitutively active </a:t>
            </a:r>
            <a:r>
              <a:rPr lang="en-US" dirty="0" err="1" smtClean="0"/>
              <a:t>EGFRvIII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Seen almost exclusively in primary </a:t>
            </a:r>
            <a:r>
              <a:rPr lang="en-US" dirty="0" err="1" smtClean="0"/>
              <a:t>glioblastomas</a:t>
            </a:r>
            <a:r>
              <a:rPr lang="en-US" dirty="0" smtClean="0"/>
              <a:t> and is seen in approximately 40 to 50% 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24200"/>
            <a:ext cx="7467600" cy="990600"/>
          </a:xfrm>
        </p:spPr>
        <p:txBody>
          <a:bodyPr/>
          <a:lstStyle/>
          <a:p>
            <a:r>
              <a:rPr lang="en-US" dirty="0" smtClean="0"/>
              <a:t>                                   diagnosis </a:t>
            </a:r>
            <a:endParaRPr lang="en-US" dirty="0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057400" y="4495800"/>
            <a:ext cx="50292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 b="1" dirty="0" smtClean="0">
              <a:solidFill>
                <a:schemeClr val="accent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 smtClean="0">
                <a:solidFill>
                  <a:schemeClr val="accent2"/>
                </a:solidFill>
              </a:rPr>
              <a:t>Clinical</a:t>
            </a:r>
          </a:p>
          <a:p>
            <a:pPr algn="ctr">
              <a:spcBef>
                <a:spcPct val="50000"/>
              </a:spcBef>
            </a:pPr>
            <a:r>
              <a:rPr lang="en-US" sz="2400" b="1" dirty="0" smtClean="0">
                <a:solidFill>
                  <a:schemeClr val="accent2"/>
                </a:solidFill>
              </a:rPr>
              <a:t>Radiographical</a:t>
            </a:r>
            <a:endParaRPr lang="en-US" sz="2400" b="1" dirty="0">
              <a:solidFill>
                <a:schemeClr val="accent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 smtClean="0">
                <a:solidFill>
                  <a:schemeClr val="accent2"/>
                </a:solidFill>
              </a:rPr>
              <a:t>Pathologic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pic>
        <p:nvPicPr>
          <p:cNvPr id="5" name="Picture 5" descr="FireDetector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28600"/>
            <a:ext cx="333375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Clinical Presentation</a:t>
            </a:r>
            <a:br>
              <a:rPr lang="en-US" b="1" smtClean="0"/>
            </a:br>
            <a:r>
              <a:rPr lang="en-US" sz="2000" smtClean="0"/>
              <a:t>(Varies depending upon size and location of tumor)</a:t>
            </a:r>
            <a:endParaRPr lang="en-US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609600" indent="-609600" eaLnBrk="1" hangingPunct="1">
              <a:buFontTx/>
              <a:buNone/>
            </a:pPr>
            <a:r>
              <a:rPr lang="en-US" dirty="0" smtClean="0"/>
              <a:t>Most common symptoms:</a:t>
            </a:r>
          </a:p>
          <a:p>
            <a:pPr marL="609600" indent="-609600" eaLnBrk="1" hangingPunct="1">
              <a:buFontTx/>
              <a:buNone/>
            </a:pPr>
            <a:r>
              <a:rPr lang="en-US" dirty="0" smtClean="0"/>
              <a:t>                 Headache (80%)</a:t>
            </a:r>
          </a:p>
          <a:p>
            <a:pPr marL="609600" indent="-609600" eaLnBrk="1" hangingPunct="1">
              <a:buFontTx/>
              <a:buNone/>
            </a:pPr>
            <a:r>
              <a:rPr lang="en-US" dirty="0" smtClean="0"/>
              <a:t>                 Seizure  (30%)</a:t>
            </a:r>
          </a:p>
          <a:p>
            <a:pPr marL="609600" indent="-609600" eaLnBrk="1" hangingPunct="1">
              <a:buFontTx/>
              <a:buNone/>
            </a:pPr>
            <a:r>
              <a:rPr lang="en-US" dirty="0" smtClean="0"/>
              <a:t>                 Focal neurologic deficits</a:t>
            </a:r>
          </a:p>
          <a:p>
            <a:pPr marL="609600" indent="-609600" eaLnBrk="1" hangingPunct="1">
              <a:buFontTx/>
              <a:buNone/>
            </a:pPr>
            <a:r>
              <a:rPr lang="en-US" dirty="0" smtClean="0"/>
              <a:t>                 Change in mental status</a:t>
            </a:r>
          </a:p>
          <a:p>
            <a:pPr marL="609600" indent="-609600" eaLnBrk="1" hangingPunct="1">
              <a:buFontTx/>
              <a:buNone/>
            </a:pPr>
            <a:r>
              <a:rPr lang="en-US" dirty="0" smtClean="0"/>
              <a:t>Time from initial symptoms to diagnosis usually</a:t>
            </a:r>
          </a:p>
          <a:p>
            <a:pPr marL="609600" indent="-609600" eaLnBrk="1" hangingPunct="1">
              <a:buFontTx/>
              <a:buNone/>
            </a:pPr>
            <a:r>
              <a:rPr lang="en-US" dirty="0" smtClean="0"/>
              <a:t> &lt; 6 months (70% of patients)</a:t>
            </a:r>
          </a:p>
          <a:p>
            <a:pPr marL="609600" indent="-609600" eaLnBrk="1" hangingPunct="1">
              <a:buFontTx/>
              <a:buNone/>
            </a:pPr>
            <a:endParaRPr lang="en-US" dirty="0" smtClean="0"/>
          </a:p>
          <a:p>
            <a:pPr marL="609600" indent="-609600" eaLnBrk="1" hangingPunct="1">
              <a:buFontTx/>
              <a:buNone/>
            </a:pPr>
            <a:r>
              <a:rPr lang="en-US" dirty="0" smtClean="0"/>
              <a:t>             </a:t>
            </a:r>
          </a:p>
          <a:p>
            <a:pPr marL="609600" indent="-609600"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CT HEAD</a:t>
            </a:r>
          </a:p>
          <a:p>
            <a:r>
              <a:rPr lang="en-US" dirty="0" smtClean="0"/>
              <a:t>Features - nonspecific. </a:t>
            </a:r>
          </a:p>
          <a:p>
            <a:r>
              <a:rPr lang="en-US" dirty="0" smtClean="0"/>
              <a:t>Overlap of imaging features between low- and high-grade gliomas (HGG).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“Density”</a:t>
            </a:r>
            <a:br>
              <a:rPr lang="en-US" b="1" i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5181600" cy="5178552"/>
          </a:xfrm>
        </p:spPr>
        <p:txBody>
          <a:bodyPr>
            <a:normAutofit/>
          </a:bodyPr>
          <a:lstStyle/>
          <a:p>
            <a:r>
              <a:rPr lang="en-US" dirty="0" smtClean="0"/>
              <a:t>Variable</a:t>
            </a:r>
          </a:p>
          <a:p>
            <a:r>
              <a:rPr lang="en-US" dirty="0" smtClean="0"/>
              <a:t>Usually isodense to moderately </a:t>
            </a:r>
            <a:r>
              <a:rPr lang="en-US" dirty="0" err="1" smtClean="0"/>
              <a:t>hyperdense</a:t>
            </a:r>
            <a:r>
              <a:rPr lang="en-US" dirty="0" smtClean="0"/>
              <a:t> to gray matter (the isocenter of the mass may appear denser because of the surrounding vasogenic edema).</a:t>
            </a:r>
          </a:p>
          <a:p>
            <a:r>
              <a:rPr lang="en-US" dirty="0" smtClean="0"/>
              <a:t>Small or atypically hypo dense mass may not be visible on no enhanced CT study, masked by the presence of the surrounding, low-density, vasogenic edema-       ?infarct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i="1" dirty="0" smtClean="0"/>
              <a:t>Hemorrhage</a:t>
            </a:r>
          </a:p>
          <a:p>
            <a:r>
              <a:rPr lang="en-US" dirty="0" smtClean="0"/>
              <a:t>depicted as an area of high density</a:t>
            </a:r>
          </a:p>
          <a:p>
            <a:r>
              <a:rPr lang="en-US" dirty="0" smtClean="0"/>
              <a:t>commonly seen in advanced grade gliomas</a:t>
            </a:r>
          </a:p>
          <a:p>
            <a:r>
              <a:rPr lang="en-US" dirty="0" smtClean="0"/>
              <a:t> (World Health Organization [WHO] grade III–</a:t>
            </a:r>
          </a:p>
          <a:p>
            <a:pPr>
              <a:buNone/>
            </a:pPr>
            <a:r>
              <a:rPr lang="en-US" dirty="0" smtClean="0"/>
              <a:t>      IV), particularly </a:t>
            </a:r>
            <a:r>
              <a:rPr lang="en-US" dirty="0" err="1" smtClean="0"/>
              <a:t>glioblastomas</a:t>
            </a:r>
            <a:endParaRPr lang="en-US" dirty="0" smtClean="0"/>
          </a:p>
          <a:p>
            <a:r>
              <a:rPr lang="en-US" dirty="0" smtClean="0"/>
              <a:t>not a  pathognomonic feature;</a:t>
            </a:r>
          </a:p>
          <a:p>
            <a:endParaRPr lang="en-US" b="1" i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Calcifications</a:t>
            </a:r>
            <a:br>
              <a:rPr lang="en-US" b="1" i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733800" cy="48737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Low-grade gliomas are </a:t>
            </a:r>
          </a:p>
          <a:p>
            <a:pPr>
              <a:buNone/>
            </a:pPr>
            <a:r>
              <a:rPr lang="en-US" dirty="0" smtClean="0"/>
              <a:t>   more likely to be calcified </a:t>
            </a:r>
          </a:p>
          <a:p>
            <a:r>
              <a:rPr lang="en-US" dirty="0" smtClean="0"/>
              <a:t>small percentage of HGG </a:t>
            </a:r>
          </a:p>
          <a:p>
            <a:pPr>
              <a:buNone/>
            </a:pPr>
            <a:r>
              <a:rPr lang="en-US" dirty="0" smtClean="0"/>
              <a:t>also shows calcifications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14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14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14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14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14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14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Prognostic significance of CT contrast enhancement within histological subgroups of intracranial </a:t>
            </a:r>
            <a:r>
              <a:rPr lang="en-US" sz="1400" dirty="0" err="1" smtClean="0">
                <a:solidFill>
                  <a:schemeClr val="accent5">
                    <a:lumMod val="75000"/>
                  </a:schemeClr>
                </a:solidFill>
              </a:rPr>
              <a:t>glioma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. J </a:t>
            </a:r>
            <a:r>
              <a:rPr lang="en-US" sz="1400" dirty="0" err="1" smtClean="0">
                <a:solidFill>
                  <a:schemeClr val="accent5">
                    <a:lumMod val="75000"/>
                  </a:schemeClr>
                </a:solidFill>
              </a:rPr>
              <a:t>Neurooncol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 1998;40:161–170.</a:t>
            </a:r>
          </a:p>
          <a:p>
            <a:pPr>
              <a:buNone/>
            </a:pPr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Vasogenic Edema</a:t>
            </a:r>
            <a:br>
              <a:rPr lang="en-US" b="1" i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4343400" cy="555955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indirect indicator of the aggressive growth of a brain tumor</a:t>
            </a:r>
          </a:p>
          <a:p>
            <a:r>
              <a:rPr lang="en-US" dirty="0" smtClean="0"/>
              <a:t>responsible for the secondary mass effect. </a:t>
            </a:r>
          </a:p>
          <a:p>
            <a:r>
              <a:rPr lang="en-US" dirty="0" smtClean="0"/>
              <a:t>Focal region of vasogenic edema may be the only</a:t>
            </a:r>
          </a:p>
          <a:p>
            <a:pPr>
              <a:buNone/>
            </a:pPr>
            <a:r>
              <a:rPr lang="en-US" dirty="0" smtClean="0"/>
              <a:t>    finding on unenhanced CT in cases of HGG or </a:t>
            </a:r>
          </a:p>
          <a:p>
            <a:pPr>
              <a:buNone/>
            </a:pPr>
            <a:r>
              <a:rPr lang="en-US" dirty="0" smtClean="0"/>
              <a:t>    intracranial metastases. </a:t>
            </a:r>
          </a:p>
          <a:p>
            <a:pPr>
              <a:buNone/>
            </a:pPr>
            <a:r>
              <a:rPr lang="en-US" dirty="0" smtClean="0"/>
              <a:t>    White matter edema produced by HGG, particularly</a:t>
            </a:r>
          </a:p>
          <a:p>
            <a:pPr>
              <a:buNone/>
            </a:pPr>
            <a:r>
              <a:rPr lang="en-US" dirty="0" smtClean="0"/>
              <a:t>    GBM, can be quite extensive and actually represents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pt-BR" dirty="0" smtClean="0"/>
              <a:t>a tumor plus edema </a:t>
            </a:r>
            <a:endParaRPr lang="pt-BR" i="1" dirty="0" smtClean="0"/>
          </a:p>
          <a:p>
            <a:endParaRPr lang="en-US" sz="15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15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</a:rPr>
              <a:t>Earnest F, Kelly PJ, </a:t>
            </a:r>
            <a:r>
              <a:rPr lang="en-US" sz="1500" dirty="0" err="1" smtClean="0">
                <a:solidFill>
                  <a:schemeClr val="accent5">
                    <a:lumMod val="75000"/>
                  </a:schemeClr>
                </a:solidFill>
              </a:rPr>
              <a:t>Scheithauer</a:t>
            </a:r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</a:rPr>
              <a:t> BW, et al. Cerebral astrocytomas: </a:t>
            </a:r>
            <a:r>
              <a:rPr lang="en-US" sz="1500" dirty="0" err="1" smtClean="0">
                <a:solidFill>
                  <a:schemeClr val="accent5">
                    <a:lumMod val="75000"/>
                  </a:schemeClr>
                </a:solidFill>
              </a:rPr>
              <a:t>histopathologic</a:t>
            </a:r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</a:rPr>
              <a:t> correlation of MR and CT contrast enhancement with stereotactic biopsy. Radiology 1988;166:823–827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Contrast Enhancement</a:t>
            </a:r>
            <a:br>
              <a:rPr lang="en-US" b="1" i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4953000" cy="5867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Contrast enhancement  high sensitivity and specificity for HGG (about 87 and 79%, respectively) </a:t>
            </a:r>
            <a:r>
              <a:rPr lang="en-US" i="1" dirty="0" smtClean="0"/>
              <a:t>. </a:t>
            </a:r>
          </a:p>
          <a:p>
            <a:r>
              <a:rPr lang="en-US" i="1" dirty="0" smtClean="0"/>
              <a:t> 20% of low-grade gliomas . </a:t>
            </a:r>
          </a:p>
          <a:p>
            <a:r>
              <a:rPr lang="en-US" i="1" dirty="0" smtClean="0"/>
              <a:t>Likewise, a substantial number of </a:t>
            </a:r>
            <a:r>
              <a:rPr lang="en-US" i="1" dirty="0" err="1" smtClean="0"/>
              <a:t>nonenhancing</a:t>
            </a:r>
            <a:r>
              <a:rPr lang="en-US" i="1" dirty="0" smtClean="0"/>
              <a:t> brain tumors can turn out to be HGG,</a:t>
            </a:r>
            <a:r>
              <a:rPr lang="en-US" dirty="0" smtClean="0"/>
              <a:t> particularly anaplastic </a:t>
            </a:r>
            <a:r>
              <a:rPr lang="en-US" dirty="0" err="1" smtClean="0"/>
              <a:t>astrocytomas</a:t>
            </a:r>
            <a:r>
              <a:rPr lang="en-US" dirty="0" smtClean="0"/>
              <a:t> .</a:t>
            </a:r>
            <a:r>
              <a:rPr lang="en-US" i="1" dirty="0" smtClean="0"/>
              <a:t> </a:t>
            </a:r>
          </a:p>
          <a:p>
            <a:r>
              <a:rPr lang="en-US" i="1" dirty="0" smtClean="0"/>
              <a:t>Enhancement on CT imaging-</a:t>
            </a:r>
          </a:p>
          <a:p>
            <a:pPr>
              <a:buNone/>
            </a:pPr>
            <a:r>
              <a:rPr lang="en-US" dirty="0" smtClean="0"/>
              <a:t>    negative prognostic factor,  irrespective of the </a:t>
            </a:r>
            <a:r>
              <a:rPr lang="en-US" dirty="0" err="1" smtClean="0"/>
              <a:t>glioma</a:t>
            </a:r>
            <a:r>
              <a:rPr lang="en-US" dirty="0" smtClean="0"/>
              <a:t> grade. </a:t>
            </a:r>
            <a:endParaRPr lang="en-US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i="1" dirty="0" smtClean="0"/>
              <a:t>contrast enhanced area (CEA) of &gt;4 cm and </a:t>
            </a:r>
            <a:r>
              <a:rPr lang="en-US" i="1" dirty="0" err="1" smtClean="0"/>
              <a:t>heterogenous</a:t>
            </a:r>
            <a:r>
              <a:rPr lang="en-US" i="1" dirty="0" smtClean="0"/>
              <a:t> enhancement as </a:t>
            </a:r>
            <a:r>
              <a:rPr lang="en-US" dirty="0" smtClean="0"/>
              <a:t>negative prognostic factors . </a:t>
            </a:r>
          </a:p>
          <a:p>
            <a:r>
              <a:rPr lang="en-US" dirty="0" smtClean="0"/>
              <a:t>CEA &lt;4cm and homogenous enhancement indicates better     prognosis.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</a:rPr>
              <a:t>Yamada S, </a:t>
            </a:r>
            <a:r>
              <a:rPr lang="en-US" sz="1500" dirty="0" err="1" smtClean="0">
                <a:solidFill>
                  <a:schemeClr val="accent5">
                    <a:lumMod val="75000"/>
                  </a:schemeClr>
                </a:solidFill>
              </a:rPr>
              <a:t>Takai</a:t>
            </a:r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</a:rPr>
              <a:t> Y, </a:t>
            </a:r>
            <a:r>
              <a:rPr lang="en-US" sz="1500" dirty="0" err="1" smtClean="0">
                <a:solidFill>
                  <a:schemeClr val="accent5">
                    <a:lumMod val="75000"/>
                  </a:schemeClr>
                </a:solidFill>
              </a:rPr>
              <a:t>Nemoto</a:t>
            </a:r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</a:rPr>
              <a:t> K, et al. Prognostic significance of CT scan in malignant </a:t>
            </a:r>
            <a:r>
              <a:rPr lang="en-US" sz="1500" dirty="0" err="1" smtClean="0">
                <a:solidFill>
                  <a:schemeClr val="accent5">
                    <a:lumMod val="75000"/>
                  </a:schemeClr>
                </a:solidFill>
              </a:rPr>
              <a:t>glioma</a:t>
            </a:r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</a:rPr>
              <a:t>. Tohoku J </a:t>
            </a:r>
            <a:r>
              <a:rPr lang="en-US" sz="1500" dirty="0" err="1" smtClean="0">
                <a:solidFill>
                  <a:schemeClr val="accent5">
                    <a:lumMod val="75000"/>
                  </a:schemeClr>
                </a:solidFill>
              </a:rPr>
              <a:t>ExpMed</a:t>
            </a:r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</a:rPr>
              <a:t> 1993;170:35–43.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Anaplastic astrocytomas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724400" cy="487375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Because of their infiltrative growth, </a:t>
            </a:r>
          </a:p>
          <a:p>
            <a:pPr>
              <a:buNone/>
            </a:pPr>
            <a:r>
              <a:rPr lang="en-US" dirty="0" smtClean="0"/>
              <a:t>    indistinct margins - ill-defined, inhomogeneous lesions on CT. </a:t>
            </a:r>
          </a:p>
          <a:p>
            <a:r>
              <a:rPr lang="en-US" dirty="0" smtClean="0"/>
              <a:t>High cellularity- the attenuation usually ranges from intermediate to high in relation to the normal brain.</a:t>
            </a:r>
          </a:p>
          <a:p>
            <a:r>
              <a:rPr lang="en-US" dirty="0" smtClean="0"/>
              <a:t>Cystic change or necrosis and hemorrhage are uncommon.</a:t>
            </a:r>
          </a:p>
          <a:p>
            <a:r>
              <a:rPr lang="en-US" dirty="0" smtClean="0"/>
              <a:t>AA more homogenous compared with GBM. </a:t>
            </a:r>
          </a:p>
          <a:p>
            <a:r>
              <a:rPr lang="en-US" dirty="0" smtClean="0"/>
              <a:t>Calcification is rare.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Post-contrast CT studies usually show limited to moderate patchy/ </a:t>
            </a:r>
            <a:r>
              <a:rPr lang="en-US" dirty="0" err="1" smtClean="0"/>
              <a:t>heterogenous</a:t>
            </a:r>
            <a:r>
              <a:rPr lang="en-US" dirty="0" smtClean="0"/>
              <a:t> enhancement </a:t>
            </a:r>
            <a:r>
              <a:rPr lang="en-US" i="1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High-grade </a:t>
            </a:r>
            <a:r>
              <a:rPr lang="en-US" dirty="0" err="1" smtClean="0"/>
              <a:t>gliomas</a:t>
            </a:r>
            <a:r>
              <a:rPr lang="en-US" dirty="0" smtClean="0"/>
              <a:t> (HGGs) represent a </a:t>
            </a:r>
            <a:r>
              <a:rPr lang="en-US" dirty="0" err="1" smtClean="0"/>
              <a:t>heterogenous</a:t>
            </a:r>
            <a:r>
              <a:rPr lang="en-US" dirty="0" smtClean="0"/>
              <a:t> group of tumors and account for most primary brain tumors.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Despite </a:t>
            </a:r>
            <a:r>
              <a:rPr lang="en-US" dirty="0"/>
              <a:t>aggressive therapies, they are invariably </a:t>
            </a:r>
            <a:r>
              <a:rPr lang="en-US" dirty="0" smtClean="0"/>
              <a:t>associated  with </a:t>
            </a:r>
            <a:r>
              <a:rPr lang="en-US" dirty="0"/>
              <a:t>poor patient outcome. 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Include - </a:t>
            </a:r>
          </a:p>
          <a:p>
            <a:pPr marL="457200" indent="-457200">
              <a:buNone/>
            </a:pPr>
            <a:r>
              <a:rPr lang="en-US" dirty="0" smtClean="0"/>
              <a:t>     1)  </a:t>
            </a:r>
            <a:r>
              <a:rPr lang="en-US" dirty="0" err="1" smtClean="0"/>
              <a:t>anaplastic</a:t>
            </a:r>
            <a:r>
              <a:rPr lang="en-US" dirty="0" smtClean="0"/>
              <a:t> (World Health Organization [WHO] grade III) </a:t>
            </a:r>
            <a:r>
              <a:rPr lang="en-US" dirty="0" err="1" smtClean="0"/>
              <a:t>histologies</a:t>
            </a:r>
            <a:r>
              <a:rPr lang="en-US" dirty="0" smtClean="0"/>
              <a:t> of </a:t>
            </a:r>
          </a:p>
          <a:p>
            <a:r>
              <a:rPr lang="en-US" dirty="0" err="1" smtClean="0"/>
              <a:t>astrocytomas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oligodendrogliomas</a:t>
            </a:r>
            <a:endParaRPr lang="en-US" dirty="0" smtClean="0"/>
          </a:p>
          <a:p>
            <a:r>
              <a:rPr lang="en-US" dirty="0" err="1" smtClean="0"/>
              <a:t>ependymomas</a:t>
            </a:r>
            <a:r>
              <a:rPr lang="en-US" dirty="0" smtClean="0"/>
              <a:t>  </a:t>
            </a:r>
          </a:p>
          <a:p>
            <a:pPr marL="457200" indent="-457200">
              <a:buNone/>
            </a:pPr>
            <a:r>
              <a:rPr lang="en-US" dirty="0" smtClean="0"/>
              <a:t>     2) WHO grade IV </a:t>
            </a:r>
            <a:r>
              <a:rPr lang="en-US" dirty="0" err="1" smtClean="0"/>
              <a:t>glioblastoma</a:t>
            </a:r>
            <a:r>
              <a:rPr lang="en-US" dirty="0" smtClean="0"/>
              <a:t> </a:t>
            </a:r>
            <a:r>
              <a:rPr lang="en-US" dirty="0" err="1" smtClean="0"/>
              <a:t>multiforme</a:t>
            </a:r>
            <a:r>
              <a:rPr lang="en-US" dirty="0" smtClean="0"/>
              <a:t> (GBM).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err="1" smtClean="0"/>
              <a:t>Glioblastoma</a:t>
            </a:r>
            <a:r>
              <a:rPr lang="en-US" b="1" i="1" dirty="0" smtClean="0"/>
              <a:t> </a:t>
            </a:r>
            <a:r>
              <a:rPr lang="en-US" b="1" i="1" dirty="0" err="1" smtClean="0"/>
              <a:t>Multiforme</a:t>
            </a:r>
            <a:r>
              <a:rPr lang="en-US" b="1" i="1" dirty="0" smtClean="0"/>
              <a:t/>
            </a:r>
            <a:br>
              <a:rPr lang="en-US" b="1" i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7467600" cy="5483352"/>
          </a:xfrm>
        </p:spPr>
        <p:txBody>
          <a:bodyPr>
            <a:normAutofit/>
          </a:bodyPr>
          <a:lstStyle/>
          <a:p>
            <a:r>
              <a:rPr lang="en-US" dirty="0" smtClean="0"/>
              <a:t> NCCT - mixed density complex mass with disproportionate surrounding vasogenic edema, usually involves corpus </a:t>
            </a:r>
            <a:r>
              <a:rPr lang="en-US" dirty="0" err="1" smtClean="0"/>
              <a:t>callosum</a:t>
            </a:r>
            <a:r>
              <a:rPr lang="en-US" dirty="0" smtClean="0"/>
              <a:t> .</a:t>
            </a:r>
          </a:p>
          <a:p>
            <a:r>
              <a:rPr lang="en-US" dirty="0" smtClean="0"/>
              <a:t>Marked heterogeneity - necrosis and hemorrhage.  </a:t>
            </a:r>
          </a:p>
          <a:p>
            <a:r>
              <a:rPr lang="en-US" dirty="0" smtClean="0"/>
              <a:t>Central necrosis is an imaging hallmark of GBM. </a:t>
            </a:r>
          </a:p>
          <a:p>
            <a:r>
              <a:rPr lang="en-US" dirty="0" smtClean="0"/>
              <a:t>Hemorrhage is seen in about 20% of GBM. </a:t>
            </a:r>
            <a:endParaRPr lang="en-US" i="1" dirty="0" smtClean="0"/>
          </a:p>
          <a:p>
            <a:r>
              <a:rPr lang="en-US" i="1" dirty="0" smtClean="0"/>
              <a:t>Vasogenic edema is a prominent imaging feature of GBM and commonly </a:t>
            </a:r>
            <a:r>
              <a:rPr lang="en-US" dirty="0" smtClean="0"/>
              <a:t>extends along the white matter tracts. </a:t>
            </a:r>
          </a:p>
          <a:p>
            <a:r>
              <a:rPr lang="en-US" dirty="0" smtClean="0"/>
              <a:t>GBM typically shows heterogeneous rim enhancement with irregular thick and nodular margins 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Anaplastic </a:t>
            </a:r>
            <a:r>
              <a:rPr lang="en-US" b="1" i="1" dirty="0" err="1" smtClean="0"/>
              <a:t>Oligodendroglioma</a:t>
            </a:r>
            <a:r>
              <a:rPr lang="en-US" b="1" i="1" dirty="0" smtClean="0"/>
              <a:t> /</a:t>
            </a:r>
            <a:r>
              <a:rPr lang="en-US" b="1" i="1" dirty="0" err="1" smtClean="0"/>
              <a:t>Oligoastrocytoma</a:t>
            </a:r>
            <a:r>
              <a:rPr lang="en-US" b="1" i="1" dirty="0" smtClean="0"/>
              <a:t/>
            </a:r>
            <a:br>
              <a:rPr lang="en-US" b="1" i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Involve cortex and sub cortical white matter.</a:t>
            </a:r>
          </a:p>
          <a:p>
            <a:r>
              <a:rPr lang="en-US" dirty="0" smtClean="0"/>
              <a:t>Typical finding is a well defined mixed density superficial frontal lobe mass with calcifications.</a:t>
            </a:r>
          </a:p>
          <a:p>
            <a:r>
              <a:rPr lang="en-US" dirty="0" smtClean="0"/>
              <a:t> Nodular, clumped, or even </a:t>
            </a:r>
            <a:r>
              <a:rPr lang="en-US" dirty="0" err="1" smtClean="0"/>
              <a:t>gyriform</a:t>
            </a:r>
            <a:r>
              <a:rPr lang="en-US" dirty="0" smtClean="0"/>
              <a:t>. </a:t>
            </a:r>
            <a:endParaRPr lang="en-US" i="1" dirty="0" smtClean="0"/>
          </a:p>
          <a:p>
            <a:r>
              <a:rPr lang="en-US" dirty="0" smtClean="0"/>
              <a:t> Involved cortex is expanded, cystic degeneration is common, and hemorrhage or necrosis may also be seen. </a:t>
            </a:r>
            <a:endParaRPr lang="en-US" i="1" dirty="0" smtClean="0"/>
          </a:p>
          <a:p>
            <a:r>
              <a:rPr lang="en-US" dirty="0" smtClean="0"/>
              <a:t> Lesions may expand, remodel, or erode the calvarium.</a:t>
            </a:r>
          </a:p>
          <a:p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err="1" smtClean="0"/>
              <a:t>Gliosarcoma</a:t>
            </a:r>
            <a:r>
              <a:rPr lang="en-US" b="1" i="1" dirty="0" smtClean="0"/>
              <a:t/>
            </a:r>
            <a:br>
              <a:rPr lang="en-US" b="1" i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4267200" cy="533095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Subtype of GBM in which a </a:t>
            </a:r>
            <a:r>
              <a:rPr lang="en-US" dirty="0" err="1" smtClean="0"/>
              <a:t>sarcomatous</a:t>
            </a:r>
            <a:r>
              <a:rPr lang="en-US" dirty="0" smtClean="0"/>
              <a:t> component is there.</a:t>
            </a:r>
          </a:p>
          <a:p>
            <a:r>
              <a:rPr lang="en-US" dirty="0" smtClean="0"/>
              <a:t>Typically present along the periphery, abutting the </a:t>
            </a:r>
            <a:r>
              <a:rPr lang="en-US" dirty="0" err="1" smtClean="0"/>
              <a:t>dura</a:t>
            </a:r>
            <a:r>
              <a:rPr lang="en-US" dirty="0" smtClean="0"/>
              <a:t>.</a:t>
            </a:r>
          </a:p>
          <a:p>
            <a:r>
              <a:rPr lang="en-US" dirty="0" smtClean="0"/>
              <a:t>Sharply defined, round or </a:t>
            </a:r>
            <a:r>
              <a:rPr lang="en-US" dirty="0" err="1" smtClean="0"/>
              <a:t>lobulated</a:t>
            </a:r>
            <a:r>
              <a:rPr lang="en-US" dirty="0" smtClean="0"/>
              <a:t>, </a:t>
            </a:r>
            <a:r>
              <a:rPr lang="en-US" dirty="0" err="1" smtClean="0"/>
              <a:t>hyperdense</a:t>
            </a:r>
            <a:r>
              <a:rPr lang="en-US" dirty="0" smtClean="0"/>
              <a:t> solid mass </a:t>
            </a:r>
          </a:p>
          <a:p>
            <a:r>
              <a:rPr lang="en-US" dirty="0" smtClean="0"/>
              <a:t> Homogeneous contrast enhancement and </a:t>
            </a:r>
            <a:r>
              <a:rPr lang="en-US" dirty="0" err="1" smtClean="0"/>
              <a:t>peri-tumoral</a:t>
            </a:r>
            <a:r>
              <a:rPr lang="en-US" dirty="0" smtClean="0"/>
              <a:t> edema.  </a:t>
            </a:r>
          </a:p>
          <a:p>
            <a:r>
              <a:rPr lang="en-US" dirty="0" smtClean="0"/>
              <a:t>Tendency to invade adjacent </a:t>
            </a:r>
            <a:r>
              <a:rPr lang="en-US" dirty="0" err="1" smtClean="0"/>
              <a:t>dural</a:t>
            </a:r>
            <a:r>
              <a:rPr lang="en-US" dirty="0" smtClean="0"/>
              <a:t> reflections </a:t>
            </a:r>
            <a:r>
              <a:rPr lang="en-US" i="1" dirty="0" smtClean="0"/>
              <a:t>.</a:t>
            </a:r>
            <a:r>
              <a:rPr lang="en-US" dirty="0" smtClean="0"/>
              <a:t> </a:t>
            </a:r>
          </a:p>
          <a:p>
            <a:r>
              <a:rPr lang="en-US" dirty="0" smtClean="0"/>
              <a:t> Mimics  </a:t>
            </a:r>
            <a:r>
              <a:rPr lang="en-US" dirty="0" err="1" smtClean="0"/>
              <a:t>meningioma</a:t>
            </a:r>
            <a:r>
              <a:rPr lang="en-US" dirty="0" smtClean="0"/>
              <a:t>; both in imaging and surgery.     </a:t>
            </a:r>
          </a:p>
          <a:p>
            <a:r>
              <a:rPr lang="en-US" dirty="0" smtClean="0"/>
              <a:t> More </a:t>
            </a:r>
            <a:r>
              <a:rPr lang="en-US" dirty="0" err="1" smtClean="0"/>
              <a:t>heterogenous</a:t>
            </a:r>
            <a:r>
              <a:rPr lang="en-US" dirty="0" smtClean="0"/>
              <a:t>, have a smaller </a:t>
            </a:r>
            <a:r>
              <a:rPr lang="en-US" dirty="0" err="1" smtClean="0"/>
              <a:t>dural</a:t>
            </a:r>
            <a:r>
              <a:rPr lang="en-US" dirty="0" smtClean="0"/>
              <a:t> based attachment</a:t>
            </a:r>
          </a:p>
          <a:p>
            <a:r>
              <a:rPr lang="en-US" dirty="0" smtClean="0"/>
              <a:t>Significant amount of </a:t>
            </a:r>
            <a:r>
              <a:rPr lang="en-US" dirty="0" err="1" smtClean="0"/>
              <a:t>parenchymal</a:t>
            </a:r>
            <a:r>
              <a:rPr lang="en-US" dirty="0" smtClean="0"/>
              <a:t> edema.</a:t>
            </a:r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Advantages OF CT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Superior in detecting calcification, hemorrhage and in evaluating bone changes related to tumors. </a:t>
            </a:r>
          </a:p>
          <a:p>
            <a:r>
              <a:rPr lang="en-US" dirty="0" smtClean="0"/>
              <a:t>Pacemakers or metallic devices as well as critically ill or unstable patient.</a:t>
            </a:r>
          </a:p>
          <a:p>
            <a:r>
              <a:rPr lang="en-US" dirty="0" smtClean="0"/>
              <a:t>Assessment of immediate post-operative complications.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Magnetic Resonance Imaging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Infiltrative </a:t>
            </a:r>
            <a:r>
              <a:rPr lang="en-US" dirty="0" err="1" smtClean="0"/>
              <a:t>parenchymal</a:t>
            </a:r>
            <a:r>
              <a:rPr lang="en-US" dirty="0" smtClean="0"/>
              <a:t> masses. </a:t>
            </a:r>
          </a:p>
          <a:p>
            <a:r>
              <a:rPr lang="en-US" dirty="0" err="1" smtClean="0"/>
              <a:t>Hyperintense</a:t>
            </a:r>
            <a:r>
              <a:rPr lang="en-US" dirty="0" smtClean="0"/>
              <a:t> on FLAIR and T2-weighted images.</a:t>
            </a:r>
          </a:p>
          <a:p>
            <a:r>
              <a:rPr lang="en-US" dirty="0" err="1" smtClean="0"/>
              <a:t>Hypointense</a:t>
            </a:r>
            <a:r>
              <a:rPr lang="en-US" dirty="0" smtClean="0"/>
              <a:t> on unenhanced T1-weighted images. </a:t>
            </a:r>
          </a:p>
          <a:p>
            <a:r>
              <a:rPr lang="en-US" dirty="0" smtClean="0"/>
              <a:t>May or may not extend into the corpus </a:t>
            </a:r>
            <a:r>
              <a:rPr lang="en-US" dirty="0" err="1" smtClean="0"/>
              <a:t>callosum</a:t>
            </a:r>
            <a:r>
              <a:rPr lang="en-US" dirty="0" smtClean="0"/>
              <a:t>.</a:t>
            </a:r>
          </a:p>
          <a:p>
            <a:r>
              <a:rPr lang="en-US" dirty="0" smtClean="0"/>
              <a:t>Surrounded by extensive vasogenic edema.</a:t>
            </a:r>
          </a:p>
          <a:p>
            <a:r>
              <a:rPr lang="en-US" dirty="0" smtClean="0"/>
              <a:t>Prominently enhance following gadolinium administration.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Surgery</a:t>
            </a:r>
          </a:p>
          <a:p>
            <a:r>
              <a:rPr lang="en-US" dirty="0" smtClean="0"/>
              <a:t>Radiation</a:t>
            </a:r>
          </a:p>
          <a:p>
            <a:r>
              <a:rPr lang="en-US" dirty="0" smtClean="0"/>
              <a:t>Chemotherapy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"/>
            <a:ext cx="8229600" cy="5973763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/>
              <a:t> Summary of Current Treatments for Malignant </a:t>
            </a:r>
            <a:r>
              <a:rPr lang="en-US" b="1" dirty="0" err="1" smtClean="0"/>
              <a:t>Gliomas</a:t>
            </a:r>
            <a:r>
              <a:rPr lang="en-US" b="1" dirty="0" smtClean="0"/>
              <a:t>.</a:t>
            </a:r>
          </a:p>
          <a:p>
            <a:endParaRPr lang="en-US" b="1" dirty="0" smtClean="0"/>
          </a:p>
          <a:p>
            <a:r>
              <a:rPr lang="en-US" b="1" dirty="0" smtClean="0"/>
              <a:t>Type of Tumor Therapy</a:t>
            </a:r>
          </a:p>
          <a:p>
            <a:endParaRPr lang="en-US" b="1" dirty="0" smtClean="0"/>
          </a:p>
          <a:p>
            <a:r>
              <a:rPr lang="en-US" dirty="0" smtClean="0"/>
              <a:t>Newly diagnosed tumors Glioblastomas (WHO grade IV).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 algn="just">
              <a:lnSpc>
                <a:spcPct val="170000"/>
              </a:lnSpc>
              <a:buNone/>
            </a:pPr>
            <a:r>
              <a:rPr lang="en-US" dirty="0" smtClean="0"/>
              <a:t>    Maximal surgical resection, plus radiotherapy, plus concomitant and adjuvant TMZ or </a:t>
            </a:r>
            <a:r>
              <a:rPr lang="en-US" dirty="0" err="1" smtClean="0"/>
              <a:t>carmustine</a:t>
            </a:r>
            <a:r>
              <a:rPr lang="en-US" dirty="0" smtClean="0"/>
              <a:t> wafers (</a:t>
            </a:r>
            <a:r>
              <a:rPr lang="en-US" dirty="0" err="1" smtClean="0"/>
              <a:t>Gliadel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smtClean="0"/>
              <a:t>Anaplastic astrocytomas (WHO grade III)</a:t>
            </a:r>
          </a:p>
          <a:p>
            <a:endParaRPr lang="en-US" dirty="0" smtClean="0"/>
          </a:p>
          <a:p>
            <a:pPr algn="just">
              <a:lnSpc>
                <a:spcPct val="170000"/>
              </a:lnSpc>
              <a:buNone/>
            </a:pPr>
            <a:r>
              <a:rPr lang="en-US" dirty="0" smtClean="0"/>
              <a:t>    Maximal surgical resection, with the following options after surgery (no accepted standard treatment): radiotherapy, plus concomitant and adjuvant TMZ or adjuvant TMZ alone.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sz="1500" dirty="0" smtClean="0">
                <a:solidFill>
                  <a:srgbClr val="0070C0"/>
                </a:solidFill>
              </a:rPr>
              <a:t>Data are from </a:t>
            </a:r>
            <a:r>
              <a:rPr lang="en-US" sz="1500" dirty="0" err="1" smtClean="0">
                <a:solidFill>
                  <a:srgbClr val="0070C0"/>
                </a:solidFill>
              </a:rPr>
              <a:t>Sathornsumetee</a:t>
            </a:r>
            <a:r>
              <a:rPr lang="en-US" sz="1500" dirty="0" smtClean="0">
                <a:solidFill>
                  <a:srgbClr val="0070C0"/>
                </a:solidFill>
              </a:rPr>
              <a:t> et al.,3 </a:t>
            </a:r>
            <a:r>
              <a:rPr lang="en-US" sz="1500" dirty="0" err="1" smtClean="0">
                <a:solidFill>
                  <a:srgbClr val="0070C0"/>
                </a:solidFill>
              </a:rPr>
              <a:t>Furnari</a:t>
            </a:r>
            <a:r>
              <a:rPr lang="en-US" sz="1500" dirty="0" smtClean="0">
                <a:solidFill>
                  <a:srgbClr val="0070C0"/>
                </a:solidFill>
              </a:rPr>
              <a:t> et al.,18 Chi and Wen,20 and </a:t>
            </a:r>
            <a:r>
              <a:rPr lang="en-US" sz="1500" dirty="0" err="1" smtClean="0">
                <a:solidFill>
                  <a:srgbClr val="0070C0"/>
                </a:solidFill>
              </a:rPr>
              <a:t>Sathornsumetee</a:t>
            </a:r>
            <a:r>
              <a:rPr lang="en-US" sz="1500" dirty="0" smtClean="0">
                <a:solidFill>
                  <a:srgbClr val="0070C0"/>
                </a:solidFill>
              </a:rPr>
              <a:t> et al.21 </a:t>
            </a:r>
          </a:p>
          <a:p>
            <a:r>
              <a:rPr lang="en-US" sz="1500" dirty="0" smtClean="0">
                <a:solidFill>
                  <a:srgbClr val="0070C0"/>
                </a:solidFill>
              </a:rPr>
              <a:t>PCV denotes </a:t>
            </a:r>
            <a:r>
              <a:rPr lang="en-US" sz="1500" dirty="0" err="1" smtClean="0">
                <a:solidFill>
                  <a:srgbClr val="0070C0"/>
                </a:solidFill>
              </a:rPr>
              <a:t>procarbazine</a:t>
            </a:r>
            <a:r>
              <a:rPr lang="en-US" sz="1500" dirty="0" smtClean="0">
                <a:solidFill>
                  <a:srgbClr val="0070C0"/>
                </a:solidFill>
              </a:rPr>
              <a:t>, </a:t>
            </a:r>
            <a:r>
              <a:rPr lang="en-US" sz="1500" dirty="0" err="1" smtClean="0">
                <a:solidFill>
                  <a:srgbClr val="0070C0"/>
                </a:solidFill>
              </a:rPr>
              <a:t>lomustine</a:t>
            </a:r>
            <a:r>
              <a:rPr lang="en-US" sz="1500" dirty="0" smtClean="0">
                <a:solidFill>
                  <a:srgbClr val="0070C0"/>
                </a:solidFill>
              </a:rPr>
              <a:t> (CCNU), and </a:t>
            </a:r>
            <a:r>
              <a:rPr lang="en-US" sz="1500" dirty="0" err="1" smtClean="0">
                <a:solidFill>
                  <a:srgbClr val="0070C0"/>
                </a:solidFill>
              </a:rPr>
              <a:t>vincristine</a:t>
            </a:r>
            <a:r>
              <a:rPr lang="en-US" sz="1500" dirty="0" smtClean="0">
                <a:solidFill>
                  <a:srgbClr val="0070C0"/>
                </a:solidFill>
              </a:rPr>
              <a:t>, and TMZ </a:t>
            </a:r>
            <a:r>
              <a:rPr lang="en-US" sz="1500" dirty="0" err="1" smtClean="0">
                <a:solidFill>
                  <a:srgbClr val="0070C0"/>
                </a:solidFill>
              </a:rPr>
              <a:t>temozolomide</a:t>
            </a:r>
            <a:endParaRPr lang="en-US" sz="1500" dirty="0" smtClean="0">
              <a:solidFill>
                <a:srgbClr val="0070C0"/>
              </a:solidFill>
            </a:endParaRPr>
          </a:p>
          <a:p>
            <a:r>
              <a:rPr lang="en-US" sz="1400" dirty="0" err="1" smtClean="0">
                <a:solidFill>
                  <a:srgbClr val="0070C0"/>
                </a:solidFill>
              </a:rPr>
              <a:t>Sathornsumetee</a:t>
            </a:r>
            <a:r>
              <a:rPr lang="en-US" sz="1400" dirty="0" smtClean="0">
                <a:solidFill>
                  <a:srgbClr val="0070C0"/>
                </a:solidFill>
              </a:rPr>
              <a:t> S, Rich JN, Reardon DA. Diagnosis and treatment of </a:t>
            </a:r>
            <a:r>
              <a:rPr lang="en-US" sz="1400" dirty="0" err="1" smtClean="0">
                <a:solidFill>
                  <a:srgbClr val="0070C0"/>
                </a:solidFill>
              </a:rPr>
              <a:t>highgrade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astrocytoma</a:t>
            </a:r>
            <a:r>
              <a:rPr lang="en-US" sz="1400" dirty="0" smtClean="0">
                <a:solidFill>
                  <a:srgbClr val="0070C0"/>
                </a:solidFill>
              </a:rPr>
              <a:t>. </a:t>
            </a:r>
            <a:r>
              <a:rPr lang="en-US" sz="1400" dirty="0" err="1" smtClean="0">
                <a:solidFill>
                  <a:srgbClr val="0070C0"/>
                </a:solidFill>
              </a:rPr>
              <a:t>Neurol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Clin</a:t>
            </a:r>
            <a:r>
              <a:rPr lang="en-US" sz="1400" dirty="0" smtClean="0">
                <a:solidFill>
                  <a:srgbClr val="0070C0"/>
                </a:solidFill>
              </a:rPr>
              <a:t> 2007;25:</a:t>
            </a:r>
          </a:p>
          <a:p>
            <a:r>
              <a:rPr lang="en-US" sz="1400" dirty="0" smtClean="0">
                <a:solidFill>
                  <a:srgbClr val="0070C0"/>
                </a:solidFill>
              </a:rPr>
              <a:t>1111-39.</a:t>
            </a:r>
          </a:p>
          <a:p>
            <a:endParaRPr lang="en-US" sz="1500" dirty="0" smtClean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7467600" cy="609295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Anaplastic oligodendrogliomas and anaplastic oligoastrocytomas (WHO grade III) </a:t>
            </a:r>
          </a:p>
          <a:p>
            <a:endParaRPr lang="en-US" dirty="0" smtClean="0"/>
          </a:p>
          <a:p>
            <a:pPr algn="just">
              <a:buNone/>
            </a:pPr>
            <a:r>
              <a:rPr lang="en-US" dirty="0" smtClean="0"/>
              <a:t>    Maximal surgical resection, with the following options after surgery (no accepted standard treatment): radiotherapy alone, TMZ or PCV with or without radiotherapy afterward, radiotherapy plus concomitant and adjuvant TMZ, or radiotherapy plus adjuvant TMZ.</a:t>
            </a:r>
          </a:p>
          <a:p>
            <a:endParaRPr lang="en-US" dirty="0" smtClean="0"/>
          </a:p>
          <a:p>
            <a:r>
              <a:rPr lang="en-US" dirty="0" smtClean="0"/>
              <a:t>Recurrent tumors </a:t>
            </a:r>
          </a:p>
          <a:p>
            <a:endParaRPr lang="en-US" dirty="0" smtClean="0"/>
          </a:p>
          <a:p>
            <a:pPr algn="just">
              <a:buNone/>
            </a:pPr>
            <a:r>
              <a:rPr lang="en-US" dirty="0" smtClean="0"/>
              <a:t>    Reoperation in selected patients, </a:t>
            </a:r>
            <a:r>
              <a:rPr lang="en-US" dirty="0" err="1" smtClean="0"/>
              <a:t>carmustine</a:t>
            </a:r>
            <a:r>
              <a:rPr lang="en-US" dirty="0" smtClean="0"/>
              <a:t> wafers (</a:t>
            </a:r>
            <a:r>
              <a:rPr lang="en-US" dirty="0" err="1" smtClean="0"/>
              <a:t>Gliadel</a:t>
            </a:r>
            <a:r>
              <a:rPr lang="en-US" dirty="0" smtClean="0"/>
              <a:t>), conventional chemotherapy (e.g., </a:t>
            </a:r>
            <a:r>
              <a:rPr lang="en-US" dirty="0" err="1" smtClean="0"/>
              <a:t>lomustine</a:t>
            </a:r>
            <a:r>
              <a:rPr lang="en-US" dirty="0" smtClean="0"/>
              <a:t>, </a:t>
            </a:r>
            <a:r>
              <a:rPr lang="en-US" dirty="0" err="1" smtClean="0"/>
              <a:t>carmustine</a:t>
            </a:r>
            <a:r>
              <a:rPr lang="en-US" dirty="0" smtClean="0"/>
              <a:t>, PCV, </a:t>
            </a:r>
            <a:r>
              <a:rPr lang="en-US" dirty="0" err="1" smtClean="0"/>
              <a:t>carboplatin</a:t>
            </a:r>
            <a:r>
              <a:rPr lang="en-US" dirty="0" smtClean="0"/>
              <a:t>, </a:t>
            </a:r>
            <a:r>
              <a:rPr lang="en-US" dirty="0" err="1" smtClean="0"/>
              <a:t>irinotecan,etoposide</a:t>
            </a:r>
            <a:r>
              <a:rPr lang="en-US" dirty="0" smtClean="0"/>
              <a:t>), </a:t>
            </a:r>
          </a:p>
          <a:p>
            <a:pPr algn="just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bevacizumab</a:t>
            </a:r>
            <a:r>
              <a:rPr lang="en-US" dirty="0" smtClean="0"/>
              <a:t> plus </a:t>
            </a:r>
            <a:r>
              <a:rPr lang="en-US" dirty="0" err="1" smtClean="0"/>
              <a:t>irinotecan</a:t>
            </a:r>
            <a:r>
              <a:rPr lang="en-US" dirty="0" smtClean="0"/>
              <a:t>, experimental therapies.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Surgical Resection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Incurable secondary to the infiltrative nature </a:t>
            </a:r>
          </a:p>
          <a:p>
            <a:pPr eaLnBrk="1" hangingPunct="1"/>
            <a:r>
              <a:rPr lang="en-US" sz="2400" dirty="0" smtClean="0"/>
              <a:t>Rationale behind resection:</a:t>
            </a:r>
          </a:p>
          <a:p>
            <a:pPr algn="just" eaLnBrk="1" hangingPunct="1">
              <a:buFontTx/>
              <a:buNone/>
            </a:pPr>
            <a:r>
              <a:rPr lang="en-US" sz="2400" dirty="0" smtClean="0"/>
              <a:t>    -</a:t>
            </a:r>
            <a:r>
              <a:rPr lang="en-US" dirty="0" smtClean="0"/>
              <a:t>to obtain definitive </a:t>
            </a:r>
            <a:r>
              <a:rPr lang="en-US" dirty="0" err="1" smtClean="0"/>
              <a:t>histologic</a:t>
            </a:r>
            <a:r>
              <a:rPr lang="en-US" dirty="0" smtClean="0"/>
              <a:t> diagnosis .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    -to palliate symptoms from local tumor effect.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    -to potentially provide better tumor control.   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     with radiation/chemotherapy .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    -to provide tissue for molecular/genetic analysis.  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      prognostication and research.</a:t>
            </a:r>
          </a:p>
          <a:p>
            <a:pPr algn="just" eaLnBrk="1" hangingPunct="1">
              <a:buFontTx/>
              <a:buNone/>
            </a:pPr>
            <a:r>
              <a:rPr lang="en-US" dirty="0" smtClean="0"/>
              <a:t>    -to provide improved survival.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>
                <a:solidFill>
                  <a:srgbClr val="0070C0"/>
                </a:solidFill>
              </a:rPr>
              <a:t>Controversy</a:t>
            </a:r>
            <a:r>
              <a:rPr lang="en-US" dirty="0" smtClean="0"/>
              <a:t> exists behind the correlation between the extend of resection and survival.</a:t>
            </a:r>
          </a:p>
          <a:p>
            <a:pPr eaLnBrk="1" hangingPunct="1"/>
            <a:r>
              <a:rPr lang="en-US" dirty="0" smtClean="0"/>
              <a:t>Goal is to remove as much tumor without causing neurologic dysfunction.</a:t>
            </a:r>
          </a:p>
          <a:p>
            <a:r>
              <a:rPr lang="en-US" dirty="0" smtClean="0"/>
              <a:t>Those that cannot be removed will need a stereotactic/open needle biopsy.</a:t>
            </a:r>
          </a:p>
          <a:p>
            <a:r>
              <a:rPr lang="en-US" b="1" dirty="0" smtClean="0"/>
              <a:t>Recently that there is class I evidence to support this long held belief that aggressive, safe surgical resection is an important favorable prognostic factor, even in the elderly </a:t>
            </a:r>
            <a:r>
              <a:rPr lang="en-US" b="1" i="1" dirty="0" smtClean="0"/>
              <a:t>.</a:t>
            </a:r>
            <a:r>
              <a:rPr lang="en-US" b="1" dirty="0" smtClean="0"/>
              <a:t> </a:t>
            </a:r>
          </a:p>
          <a:p>
            <a:endParaRPr lang="en-US" sz="1500" dirty="0" smtClean="0">
              <a:solidFill>
                <a:srgbClr val="0070C0"/>
              </a:solidFill>
            </a:endParaRPr>
          </a:p>
          <a:p>
            <a:endParaRPr lang="en-US" sz="1500" dirty="0" smtClean="0">
              <a:solidFill>
                <a:srgbClr val="0070C0"/>
              </a:solidFill>
            </a:endParaRPr>
          </a:p>
          <a:p>
            <a:r>
              <a:rPr lang="en-US" sz="1500" dirty="0" err="1" smtClean="0">
                <a:solidFill>
                  <a:srgbClr val="0070C0"/>
                </a:solidFill>
              </a:rPr>
              <a:t>Vuorinen</a:t>
            </a:r>
            <a:r>
              <a:rPr lang="en-US" sz="1500" dirty="0" smtClean="0">
                <a:solidFill>
                  <a:srgbClr val="0070C0"/>
                </a:solidFill>
              </a:rPr>
              <a:t> V, </a:t>
            </a:r>
            <a:r>
              <a:rPr lang="en-US" sz="1500" dirty="0" err="1" smtClean="0">
                <a:solidFill>
                  <a:srgbClr val="0070C0"/>
                </a:solidFill>
              </a:rPr>
              <a:t>Hinkka</a:t>
            </a:r>
            <a:r>
              <a:rPr lang="en-US" sz="1500" dirty="0" smtClean="0">
                <a:solidFill>
                  <a:srgbClr val="0070C0"/>
                </a:solidFill>
              </a:rPr>
              <a:t> S, </a:t>
            </a:r>
            <a:r>
              <a:rPr lang="en-US" sz="1500" dirty="0" err="1" smtClean="0">
                <a:solidFill>
                  <a:srgbClr val="0070C0"/>
                </a:solidFill>
              </a:rPr>
              <a:t>Farkkila</a:t>
            </a:r>
            <a:r>
              <a:rPr lang="en-US" sz="1500" dirty="0" smtClean="0">
                <a:solidFill>
                  <a:srgbClr val="0070C0"/>
                </a:solidFill>
              </a:rPr>
              <a:t> M, </a:t>
            </a:r>
            <a:r>
              <a:rPr lang="en-US" sz="1500" dirty="0" err="1" smtClean="0">
                <a:solidFill>
                  <a:srgbClr val="0070C0"/>
                </a:solidFill>
              </a:rPr>
              <a:t>Jaaskelainen</a:t>
            </a:r>
            <a:r>
              <a:rPr lang="en-US" sz="1500" dirty="0" smtClean="0">
                <a:solidFill>
                  <a:srgbClr val="0070C0"/>
                </a:solidFill>
              </a:rPr>
              <a:t> J, </a:t>
            </a:r>
            <a:r>
              <a:rPr lang="en-US" sz="1500" dirty="0" err="1" smtClean="0">
                <a:solidFill>
                  <a:srgbClr val="0070C0"/>
                </a:solidFill>
              </a:rPr>
              <a:t>Debulking</a:t>
            </a:r>
            <a:r>
              <a:rPr lang="en-US" sz="1500" dirty="0" smtClean="0">
                <a:solidFill>
                  <a:srgbClr val="0070C0"/>
                </a:solidFill>
              </a:rPr>
              <a:t> or biopsy of malignant </a:t>
            </a:r>
            <a:r>
              <a:rPr lang="en-US" sz="1500" dirty="0" err="1" smtClean="0">
                <a:solidFill>
                  <a:srgbClr val="0070C0"/>
                </a:solidFill>
              </a:rPr>
              <a:t>glioma</a:t>
            </a:r>
            <a:r>
              <a:rPr lang="en-US" sz="1500" dirty="0" smtClean="0">
                <a:solidFill>
                  <a:srgbClr val="0070C0"/>
                </a:solidFill>
              </a:rPr>
              <a:t> in elderly people– randomized study. </a:t>
            </a:r>
            <a:r>
              <a:rPr lang="en-US" sz="1500" dirty="0" err="1" smtClean="0">
                <a:solidFill>
                  <a:srgbClr val="0070C0"/>
                </a:solidFill>
              </a:rPr>
              <a:t>Acta</a:t>
            </a:r>
            <a:r>
              <a:rPr lang="en-US" sz="1500" dirty="0" smtClean="0">
                <a:solidFill>
                  <a:srgbClr val="0070C0"/>
                </a:solidFill>
              </a:rPr>
              <a:t> </a:t>
            </a:r>
            <a:r>
              <a:rPr lang="en-US" sz="1500" dirty="0" err="1" smtClean="0">
                <a:solidFill>
                  <a:srgbClr val="0070C0"/>
                </a:solidFill>
              </a:rPr>
              <a:t>Neurochir</a:t>
            </a:r>
            <a:r>
              <a:rPr lang="en-US" sz="1500" dirty="0" smtClean="0">
                <a:solidFill>
                  <a:srgbClr val="0070C0"/>
                </a:solidFill>
              </a:rPr>
              <a:t> (Wien) 2003;145(1):5–10</a:t>
            </a:r>
            <a:endParaRPr lang="en-US" sz="1500" i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214282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Glioma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Grading </a:t>
            </a: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304800" y="220980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Grade II: 5 yr (3-10y)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Nuclear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atypia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Grade III: 3 yr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Nuclear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atypia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mitosis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Grade IV: 1 yr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Nuclear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atypia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mitosis + either endothelial proliferation and/or necrosis</a:t>
            </a:r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>
          <a:xfrm>
            <a:off x="4648200" y="2209800"/>
            <a:ext cx="4038600" cy="1828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Grade II: 15 yr (8-20y)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Grade III: 3 yr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rgbClr val="0070C0"/>
                </a:solidFill>
              </a:rPr>
              <a:t>The World Health Organization (WHO) scheme is based on the appearance of certain characteristics: </a:t>
            </a:r>
            <a:r>
              <a:rPr lang="en-US" sz="1600" dirty="0" err="1" smtClean="0">
                <a:solidFill>
                  <a:srgbClr val="0070C0"/>
                </a:solidFill>
              </a:rPr>
              <a:t>atypia</a:t>
            </a:r>
            <a:r>
              <a:rPr lang="en-US" sz="1600" dirty="0" smtClean="0">
                <a:solidFill>
                  <a:srgbClr val="0070C0"/>
                </a:solidFill>
              </a:rPr>
              <a:t>, mitoses, endothelial proliferation, and necrosis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203325" y="1055688"/>
            <a:ext cx="6924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u="sng"/>
              <a:t>Astrocytoma</a:t>
            </a:r>
            <a:r>
              <a:rPr lang="en-US" sz="2800"/>
              <a:t>		 </a:t>
            </a:r>
            <a:r>
              <a:rPr lang="en-US" sz="2800" u="sng"/>
              <a:t>Oligodendroglioma</a:t>
            </a: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3505200" y="1371600"/>
            <a:ext cx="304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965325" y="1839913"/>
            <a:ext cx="218040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Median survival (</a:t>
            </a:r>
            <a:r>
              <a:rPr lang="en-US" sz="1400" dirty="0" smtClean="0"/>
              <a:t>range</a:t>
            </a:r>
            <a:r>
              <a:rPr lang="en-US" sz="1400" dirty="0"/>
              <a:t>)</a:t>
            </a: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4572000" y="1371600"/>
            <a:ext cx="304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3794125" y="1179513"/>
            <a:ext cx="793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mixed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STEREOTACTIC BRAIN BIOPSY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patients who have inoperable tumors </a:t>
            </a:r>
          </a:p>
          <a:p>
            <a:endParaRPr lang="en-US" dirty="0" smtClean="0"/>
          </a:p>
          <a:p>
            <a:r>
              <a:rPr lang="en-US" dirty="0" smtClean="0"/>
              <a:t>that a located in critical areas</a:t>
            </a:r>
          </a:p>
          <a:p>
            <a:endParaRPr lang="en-US" dirty="0" smtClean="0"/>
          </a:p>
          <a:p>
            <a:r>
              <a:rPr lang="en-US" dirty="0" smtClean="0"/>
              <a:t>confirm histological diagnosis 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r/o other pathology like PCNSL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additional molecular information </a:t>
            </a:r>
          </a:p>
          <a:p>
            <a:pPr>
              <a:buNone/>
            </a:pPr>
            <a:r>
              <a:rPr lang="en-US" dirty="0" smtClean="0"/>
              <a:t>    Determining the status of chromosomes 1p and   19q in anaplastic </a:t>
            </a:r>
            <a:r>
              <a:rPr lang="en-US" dirty="0" err="1" smtClean="0"/>
              <a:t>oligodendroglioma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"/>
            <a:ext cx="8229600" cy="597376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Biopsy versus resection in the management of malignant gliomas: a systematic review and meta-analysis A review</a:t>
            </a:r>
          </a:p>
          <a:p>
            <a:r>
              <a:rPr lang="en-US" sz="2600" b="1" dirty="0" smtClean="0"/>
              <a:t>J </a:t>
            </a:r>
            <a:r>
              <a:rPr lang="en-US" sz="2600" b="1" dirty="0" err="1" smtClean="0"/>
              <a:t>Neurosurg</a:t>
            </a:r>
            <a:r>
              <a:rPr lang="en-US" sz="2600" b="1" dirty="0" smtClean="0"/>
              <a:t> 112:1020–1032, 2010</a:t>
            </a:r>
          </a:p>
          <a:p>
            <a:endParaRPr lang="en-US" sz="5200" dirty="0" smtClean="0"/>
          </a:p>
          <a:p>
            <a:r>
              <a:rPr lang="en-US" sz="1700" b="1" dirty="0" smtClean="0"/>
              <a:t>Abraham </a:t>
            </a:r>
            <a:r>
              <a:rPr lang="en-US" sz="1700" b="1" dirty="0" err="1" smtClean="0"/>
              <a:t>Tsitlakidis</a:t>
            </a:r>
            <a:r>
              <a:rPr lang="en-US" sz="1700" b="1" dirty="0" smtClean="0"/>
              <a:t>, M.D., M.Sc.,1 Nicolas </a:t>
            </a:r>
            <a:r>
              <a:rPr lang="en-US" sz="1700" b="1" dirty="0" err="1" smtClean="0"/>
              <a:t>Foroglou</a:t>
            </a:r>
            <a:r>
              <a:rPr lang="en-US" sz="1700" b="1" dirty="0" smtClean="0"/>
              <a:t>, M.D., Ph.D.,1</a:t>
            </a:r>
          </a:p>
          <a:p>
            <a:r>
              <a:rPr lang="en-US" sz="1700" b="1" dirty="0" smtClean="0"/>
              <a:t>Christos A. </a:t>
            </a:r>
            <a:r>
              <a:rPr lang="en-US" sz="1700" b="1" dirty="0" err="1" smtClean="0"/>
              <a:t>Venetis</a:t>
            </a:r>
            <a:r>
              <a:rPr lang="en-US" sz="1700" b="1" dirty="0" smtClean="0"/>
              <a:t>, M.D., M.Sc.,2 </a:t>
            </a:r>
            <a:r>
              <a:rPr lang="en-US" sz="1700" b="1" dirty="0" err="1" smtClean="0"/>
              <a:t>Ioann</a:t>
            </a:r>
            <a:r>
              <a:rPr lang="en-US" sz="1700" b="1" dirty="0" smtClean="0"/>
              <a:t> is Pat </a:t>
            </a:r>
            <a:r>
              <a:rPr lang="en-US" sz="1700" b="1" dirty="0" err="1" smtClean="0"/>
              <a:t>salas</a:t>
            </a:r>
            <a:r>
              <a:rPr lang="en-US" sz="1700" b="1" dirty="0" smtClean="0"/>
              <a:t>, M.D., Ph.D.,1</a:t>
            </a:r>
          </a:p>
          <a:p>
            <a:r>
              <a:rPr lang="en-US" sz="1700" b="1" dirty="0" err="1" smtClean="0"/>
              <a:t>Athana</a:t>
            </a:r>
            <a:r>
              <a:rPr lang="en-US" sz="1700" b="1" dirty="0" smtClean="0"/>
              <a:t> </a:t>
            </a:r>
            <a:r>
              <a:rPr lang="en-US" sz="1700" b="1" dirty="0" err="1" smtClean="0"/>
              <a:t>sios</a:t>
            </a:r>
            <a:r>
              <a:rPr lang="en-US" sz="1700" b="1" dirty="0" smtClean="0"/>
              <a:t> Hat </a:t>
            </a:r>
            <a:r>
              <a:rPr lang="en-US" sz="1700" b="1" dirty="0" err="1" smtClean="0"/>
              <a:t>zisotiriou</a:t>
            </a:r>
            <a:r>
              <a:rPr lang="en-US" sz="1700" b="1" dirty="0" smtClean="0"/>
              <a:t>, M.D., Ph.D.,3 an d </a:t>
            </a:r>
            <a:r>
              <a:rPr lang="en-US" sz="1700" b="1" dirty="0" err="1" smtClean="0"/>
              <a:t>Pana</a:t>
            </a:r>
            <a:r>
              <a:rPr lang="en-US" sz="1700" b="1" dirty="0" smtClean="0"/>
              <a:t> </a:t>
            </a:r>
            <a:r>
              <a:rPr lang="en-US" sz="1700" b="1" dirty="0" err="1" smtClean="0"/>
              <a:t>giotis</a:t>
            </a:r>
            <a:r>
              <a:rPr lang="en-US" sz="1700" b="1" dirty="0" smtClean="0"/>
              <a:t> </a:t>
            </a:r>
            <a:r>
              <a:rPr lang="en-US" sz="1700" b="1" dirty="0" err="1" smtClean="0"/>
              <a:t>Selviaridis</a:t>
            </a:r>
            <a:r>
              <a:rPr lang="en-US" sz="1700" b="1" dirty="0" smtClean="0"/>
              <a:t>, M.D., Ph.D.1</a:t>
            </a:r>
          </a:p>
          <a:p>
            <a:r>
              <a:rPr lang="en-US" sz="1700" i="1" dirty="0" smtClean="0"/>
              <a:t>1First Department of Neurosurgery, AHEPA University Hospital; 2Unit for Human Reproduction, First Department of Obstetrics and </a:t>
            </a:r>
            <a:r>
              <a:rPr lang="en-US" sz="1700" i="1" dirty="0" err="1" smtClean="0"/>
              <a:t>Gynaecology</a:t>
            </a:r>
            <a:r>
              <a:rPr lang="en-US" sz="1700" i="1" dirty="0" smtClean="0"/>
              <a:t>, </a:t>
            </a:r>
            <a:r>
              <a:rPr lang="en-US" sz="1700" i="1" dirty="0" err="1" smtClean="0"/>
              <a:t>Papageorgiou</a:t>
            </a:r>
            <a:r>
              <a:rPr lang="en-US" sz="1700" i="1" dirty="0" smtClean="0"/>
              <a:t> General Hospital, Aristotle University of Thessaloniki; and 3Agios </a:t>
            </a:r>
            <a:r>
              <a:rPr lang="en-US" sz="1700" i="1" dirty="0" err="1" smtClean="0"/>
              <a:t>Loukas</a:t>
            </a:r>
            <a:r>
              <a:rPr lang="en-US" sz="1700" i="1" dirty="0" smtClean="0"/>
              <a:t> Clinic, Thessaloniki, Greece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One randomized controlled trial and 4 retrospective studies (involving a total of 1111 patients) were found eligible for this systematic review. </a:t>
            </a:r>
          </a:p>
          <a:p>
            <a:pPr algn="just"/>
            <a:r>
              <a:rPr lang="en-US" dirty="0" smtClean="0"/>
              <a:t>A meta-analysis demonstrated a significant increase in overall survival in the patients treated with resection instead of biopsy ( p &lt; 0.0001). </a:t>
            </a:r>
          </a:p>
          <a:p>
            <a:pPr algn="just">
              <a:buNone/>
            </a:pPr>
            <a:r>
              <a:rPr lang="en-US" dirty="0" smtClean="0"/>
              <a:t>   However, there did not seem to be any significant difference in progression-free survival between the 2 groups.</a:t>
            </a:r>
          </a:p>
          <a:p>
            <a:pPr algn="just"/>
            <a:r>
              <a:rPr lang="en-US" dirty="0" smtClean="0"/>
              <a:t>Well designed prospective studies are needed for more solid conclusions to be drawn.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Radiation 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 Mainstay of treatment </a:t>
            </a:r>
          </a:p>
          <a:p>
            <a:pPr>
              <a:buNone/>
            </a:pPr>
            <a:r>
              <a:rPr lang="en-US" dirty="0" smtClean="0"/>
              <a:t>    increases survival among patients with    </a:t>
            </a:r>
            <a:r>
              <a:rPr lang="en-US" dirty="0" err="1" smtClean="0"/>
              <a:t>glioblastomas</a:t>
            </a:r>
            <a:r>
              <a:rPr lang="en-US" dirty="0" smtClean="0"/>
              <a:t> from a range of 3 to 4 months to  a range of 7 to 12 months.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Conventional radiotherapy</a:t>
            </a:r>
          </a:p>
          <a:p>
            <a:r>
              <a:rPr lang="en-US" dirty="0" smtClean="0"/>
              <a:t>60 </a:t>
            </a:r>
            <a:r>
              <a:rPr lang="en-US" dirty="0" err="1" smtClean="0"/>
              <a:t>Gy</a:t>
            </a:r>
            <a:r>
              <a:rPr lang="en-US" dirty="0" smtClean="0"/>
              <a:t> of partial-field external- beam irradiation delivered 5 days per week in fractions of 1.8 to 2.0 </a:t>
            </a:r>
            <a:r>
              <a:rPr lang="en-US" dirty="0" err="1" smtClean="0"/>
              <a:t>Gy</a:t>
            </a:r>
            <a:r>
              <a:rPr lang="en-US" dirty="0" smtClean="0"/>
              <a:t>. </a:t>
            </a:r>
          </a:p>
          <a:p>
            <a:endParaRPr lang="en-US" sz="1600" b="1" dirty="0" smtClean="0">
              <a:solidFill>
                <a:srgbClr val="0070C0"/>
              </a:solidFill>
            </a:endParaRPr>
          </a:p>
          <a:p>
            <a:r>
              <a:rPr lang="en-US" sz="1600" b="1" dirty="0" smtClean="0">
                <a:solidFill>
                  <a:srgbClr val="0070C0"/>
                </a:solidFill>
              </a:rPr>
              <a:t> Walker MD, Alexander E </a:t>
            </a:r>
            <a:r>
              <a:rPr lang="en-US" sz="1600" b="1" dirty="0" err="1" smtClean="0">
                <a:solidFill>
                  <a:srgbClr val="0070C0"/>
                </a:solidFill>
              </a:rPr>
              <a:t>Jr</a:t>
            </a:r>
            <a:r>
              <a:rPr lang="en-US" sz="1600" b="1" dirty="0" smtClean="0">
                <a:solidFill>
                  <a:srgbClr val="0070C0"/>
                </a:solidFill>
              </a:rPr>
              <a:t>, Hunt WE, </a:t>
            </a:r>
            <a:r>
              <a:rPr lang="en-US" sz="1600" dirty="0" smtClean="0">
                <a:solidFill>
                  <a:srgbClr val="0070C0"/>
                </a:solidFill>
              </a:rPr>
              <a:t>et al. Evaluation of BCNU and/or radiotherapy in the treatment of anaplastic gliomas: a cooperative clinical trial. J </a:t>
            </a:r>
            <a:r>
              <a:rPr lang="en-US" sz="1600" dirty="0" err="1" smtClean="0">
                <a:solidFill>
                  <a:srgbClr val="0070C0"/>
                </a:solidFill>
              </a:rPr>
              <a:t>Neurosurg</a:t>
            </a:r>
            <a:r>
              <a:rPr lang="en-US" sz="1600" dirty="0" smtClean="0">
                <a:solidFill>
                  <a:srgbClr val="0070C0"/>
                </a:solidFill>
              </a:rPr>
              <a:t> 1978;49:333-43.</a:t>
            </a:r>
          </a:p>
          <a:p>
            <a:r>
              <a:rPr lang="nl-NL" sz="1600" b="1" dirty="0" smtClean="0">
                <a:solidFill>
                  <a:srgbClr val="0070C0"/>
                </a:solidFill>
              </a:rPr>
              <a:t> Stupp R, Mason WP, van den Bent MJ, </a:t>
            </a:r>
            <a:r>
              <a:rPr lang="fr-FR" sz="1600" dirty="0" smtClean="0">
                <a:solidFill>
                  <a:srgbClr val="0070C0"/>
                </a:solidFill>
              </a:rPr>
              <a:t>et al. </a:t>
            </a:r>
            <a:r>
              <a:rPr lang="fr-FR" sz="1600" dirty="0" err="1" smtClean="0">
                <a:solidFill>
                  <a:srgbClr val="0070C0"/>
                </a:solidFill>
              </a:rPr>
              <a:t>Radiotherapy</a:t>
            </a:r>
            <a:r>
              <a:rPr lang="fr-FR" sz="1600" dirty="0" smtClean="0">
                <a:solidFill>
                  <a:srgbClr val="0070C0"/>
                </a:solidFill>
              </a:rPr>
              <a:t> plus concomitant and </a:t>
            </a:r>
            <a:r>
              <a:rPr lang="en-US" sz="1600" dirty="0" smtClean="0">
                <a:solidFill>
                  <a:srgbClr val="0070C0"/>
                </a:solidFill>
              </a:rPr>
              <a:t>adjuvant </a:t>
            </a:r>
            <a:r>
              <a:rPr lang="en-US" sz="1600" dirty="0" err="1" smtClean="0">
                <a:solidFill>
                  <a:srgbClr val="0070C0"/>
                </a:solidFill>
              </a:rPr>
              <a:t>temozolomide</a:t>
            </a:r>
            <a:r>
              <a:rPr lang="en-US" sz="1600" dirty="0" smtClean="0">
                <a:solidFill>
                  <a:srgbClr val="0070C0"/>
                </a:solidFill>
              </a:rPr>
              <a:t> for </a:t>
            </a:r>
            <a:r>
              <a:rPr lang="en-US" sz="1600" dirty="0" err="1" smtClean="0">
                <a:solidFill>
                  <a:srgbClr val="0070C0"/>
                </a:solidFill>
              </a:rPr>
              <a:t>glioblastoma</a:t>
            </a:r>
            <a:r>
              <a:rPr lang="en-US" sz="1600" dirty="0" smtClean="0">
                <a:solidFill>
                  <a:srgbClr val="0070C0"/>
                </a:solidFill>
              </a:rPr>
              <a:t>. N </a:t>
            </a:r>
            <a:r>
              <a:rPr lang="en-US" sz="1600" dirty="0" err="1" smtClean="0">
                <a:solidFill>
                  <a:srgbClr val="0070C0"/>
                </a:solidFill>
              </a:rPr>
              <a:t>Engl</a:t>
            </a:r>
            <a:r>
              <a:rPr lang="en-US" sz="1600" dirty="0" smtClean="0">
                <a:solidFill>
                  <a:srgbClr val="0070C0"/>
                </a:solidFill>
              </a:rPr>
              <a:t> J Med 2005;352:987-96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Strategies to increase the radiation dose to</a:t>
            </a:r>
          </a:p>
          <a:p>
            <a:pPr>
              <a:buNone/>
            </a:pPr>
            <a:r>
              <a:rPr lang="en-US" dirty="0" smtClean="0"/>
              <a:t>   the tumor with the use of </a:t>
            </a:r>
            <a:r>
              <a:rPr lang="en-US" dirty="0" err="1" smtClean="0"/>
              <a:t>brachytherapy</a:t>
            </a:r>
            <a:r>
              <a:rPr lang="en-US" dirty="0" smtClean="0"/>
              <a:t> 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Stereotactic </a:t>
            </a:r>
            <a:r>
              <a:rPr lang="en-US" dirty="0" err="1" smtClean="0"/>
              <a:t>radiosurgery</a:t>
            </a:r>
            <a:r>
              <a:rPr lang="en-US" dirty="0" smtClean="0"/>
              <a:t>  have failed to improve survival.</a:t>
            </a:r>
          </a:p>
          <a:p>
            <a:endParaRPr lang="de-DE" sz="1500" dirty="0" smtClean="0"/>
          </a:p>
          <a:p>
            <a:endParaRPr lang="de-DE" sz="1500" dirty="0" smtClean="0"/>
          </a:p>
          <a:p>
            <a:endParaRPr lang="de-DE" sz="1500" dirty="0" smtClean="0"/>
          </a:p>
          <a:p>
            <a:endParaRPr lang="de-DE" sz="1500" dirty="0" smtClean="0"/>
          </a:p>
          <a:p>
            <a:r>
              <a:rPr lang="de-DE" sz="1500" dirty="0" smtClean="0">
                <a:solidFill>
                  <a:srgbClr val="0070C0"/>
                </a:solidFill>
              </a:rPr>
              <a:t>Souhami L, Seiferheld W, Brachman D, </a:t>
            </a:r>
            <a:r>
              <a:rPr lang="en-US" sz="1500" dirty="0" smtClean="0">
                <a:solidFill>
                  <a:srgbClr val="0070C0"/>
                </a:solidFill>
              </a:rPr>
              <a:t>et al. Randomized comparison of stereotactic </a:t>
            </a:r>
            <a:r>
              <a:rPr lang="en-US" sz="1500" dirty="0" err="1" smtClean="0">
                <a:solidFill>
                  <a:srgbClr val="0070C0"/>
                </a:solidFill>
              </a:rPr>
              <a:t>radiosurgery</a:t>
            </a:r>
            <a:r>
              <a:rPr lang="en-US" sz="1500" dirty="0" smtClean="0">
                <a:solidFill>
                  <a:srgbClr val="0070C0"/>
                </a:solidFill>
              </a:rPr>
              <a:t> followed by conventional radiotherapy with </a:t>
            </a:r>
            <a:r>
              <a:rPr lang="en-US" sz="1500" dirty="0" err="1" smtClean="0">
                <a:solidFill>
                  <a:srgbClr val="0070C0"/>
                </a:solidFill>
              </a:rPr>
              <a:t>carmustine</a:t>
            </a:r>
            <a:r>
              <a:rPr lang="en-US" sz="1500" dirty="0" smtClean="0">
                <a:solidFill>
                  <a:srgbClr val="0070C0"/>
                </a:solidFill>
              </a:rPr>
              <a:t> to conventional radiotherapy with </a:t>
            </a:r>
            <a:r>
              <a:rPr lang="en-US" sz="1500" dirty="0" err="1" smtClean="0">
                <a:solidFill>
                  <a:srgbClr val="0070C0"/>
                </a:solidFill>
              </a:rPr>
              <a:t>carmustine</a:t>
            </a:r>
            <a:r>
              <a:rPr lang="en-US" sz="1500" dirty="0" smtClean="0">
                <a:solidFill>
                  <a:srgbClr val="0070C0"/>
                </a:solidFill>
              </a:rPr>
              <a:t> for patients with </a:t>
            </a:r>
            <a:r>
              <a:rPr lang="en-US" sz="1500" dirty="0" err="1" smtClean="0">
                <a:solidFill>
                  <a:srgbClr val="0070C0"/>
                </a:solidFill>
              </a:rPr>
              <a:t>glioblastoma</a:t>
            </a:r>
            <a:r>
              <a:rPr lang="en-US" sz="1500" dirty="0" smtClean="0">
                <a:solidFill>
                  <a:srgbClr val="0070C0"/>
                </a:solidFill>
              </a:rPr>
              <a:t> </a:t>
            </a:r>
            <a:r>
              <a:rPr lang="en-US" sz="1500" dirty="0" err="1" smtClean="0">
                <a:solidFill>
                  <a:srgbClr val="0070C0"/>
                </a:solidFill>
              </a:rPr>
              <a:t>multiforme</a:t>
            </a:r>
            <a:r>
              <a:rPr lang="en-US" sz="1500" dirty="0" smtClean="0">
                <a:solidFill>
                  <a:srgbClr val="0070C0"/>
                </a:solidFill>
              </a:rPr>
              <a:t>: report of Radiation Therapy Oncology Group 93-05 protocol. </a:t>
            </a:r>
            <a:r>
              <a:rPr lang="en-US" sz="1500" dirty="0" err="1" smtClean="0">
                <a:solidFill>
                  <a:srgbClr val="0070C0"/>
                </a:solidFill>
              </a:rPr>
              <a:t>Int</a:t>
            </a:r>
            <a:r>
              <a:rPr lang="en-US" sz="1500" dirty="0" smtClean="0">
                <a:solidFill>
                  <a:srgbClr val="0070C0"/>
                </a:solidFill>
              </a:rPr>
              <a:t> J </a:t>
            </a:r>
            <a:r>
              <a:rPr lang="en-US" sz="1500" dirty="0" err="1" smtClean="0">
                <a:solidFill>
                  <a:srgbClr val="0070C0"/>
                </a:solidFill>
              </a:rPr>
              <a:t>Radiat</a:t>
            </a:r>
            <a:r>
              <a:rPr lang="en-US" sz="1500" dirty="0" smtClean="0">
                <a:solidFill>
                  <a:srgbClr val="0070C0"/>
                </a:solidFill>
              </a:rPr>
              <a:t> </a:t>
            </a:r>
            <a:r>
              <a:rPr lang="en-US" sz="1500" dirty="0" err="1" smtClean="0">
                <a:solidFill>
                  <a:srgbClr val="0070C0"/>
                </a:solidFill>
              </a:rPr>
              <a:t>Oncol</a:t>
            </a:r>
            <a:r>
              <a:rPr lang="en-US" sz="1500" dirty="0" smtClean="0">
                <a:solidFill>
                  <a:srgbClr val="0070C0"/>
                </a:solidFill>
              </a:rPr>
              <a:t> </a:t>
            </a:r>
            <a:r>
              <a:rPr lang="en-US" sz="1500" dirty="0" err="1" smtClean="0">
                <a:solidFill>
                  <a:srgbClr val="0070C0"/>
                </a:solidFill>
              </a:rPr>
              <a:t>Biol</a:t>
            </a:r>
            <a:r>
              <a:rPr lang="en-US" sz="1500" dirty="0" smtClean="0">
                <a:solidFill>
                  <a:srgbClr val="0070C0"/>
                </a:solidFill>
              </a:rPr>
              <a:t> Phys 2004;60:853-60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0"/>
            <a:ext cx="8229600" cy="6629400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Patients older than 70 years of age have a worse prognosis. </a:t>
            </a:r>
          </a:p>
          <a:p>
            <a:pPr algn="just">
              <a:lnSpc>
                <a:spcPct val="150000"/>
              </a:lnSpc>
              <a:buNone/>
            </a:pP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Radiotherapy produces a modest benefit in median survival (29.1 weeks) as compared with   supportive care (16.9 weeks).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Older patients often tolerate radiotherapy poorly.</a:t>
            </a:r>
          </a:p>
          <a:p>
            <a:pPr algn="just">
              <a:lnSpc>
                <a:spcPct val="150000"/>
              </a:lnSpc>
              <a:buNone/>
            </a:pP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An abbreviated course of radiotherapy (40 </a:t>
            </a:r>
            <a:r>
              <a:rPr lang="en-US" dirty="0" err="1" smtClean="0"/>
              <a:t>Gy</a:t>
            </a:r>
            <a:r>
              <a:rPr lang="en-US" dirty="0" smtClean="0"/>
              <a:t> in 15 fractions over a period of 3 weeks) or chemotherapy with </a:t>
            </a:r>
            <a:r>
              <a:rPr lang="en-US" dirty="0" err="1" smtClean="0"/>
              <a:t>temozolomide</a:t>
            </a:r>
            <a:r>
              <a:rPr lang="en-US" dirty="0" smtClean="0"/>
              <a:t> (an oral </a:t>
            </a:r>
            <a:r>
              <a:rPr lang="en-US" dirty="0" err="1" smtClean="0"/>
              <a:t>alkylating</a:t>
            </a:r>
            <a:r>
              <a:rPr lang="en-US" dirty="0" smtClean="0"/>
              <a:t> agent with good penetration of the blood–brain barrier) alone. Outcomes with these approaches are similar to the outcomes with conventional radiotherapy regimens.</a:t>
            </a:r>
          </a:p>
          <a:p>
            <a:endParaRPr lang="en-US" dirty="0" smtClean="0"/>
          </a:p>
          <a:p>
            <a:pPr>
              <a:buNone/>
            </a:pP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sz="1500" dirty="0" err="1" smtClean="0">
                <a:solidFill>
                  <a:srgbClr val="0070C0"/>
                </a:solidFill>
              </a:rPr>
              <a:t>Keime</a:t>
            </a:r>
            <a:r>
              <a:rPr lang="fr-FR" sz="1500" dirty="0" smtClean="0">
                <a:solidFill>
                  <a:srgbClr val="0070C0"/>
                </a:solidFill>
              </a:rPr>
              <a:t>-Guibert F, </a:t>
            </a:r>
            <a:r>
              <a:rPr lang="fr-FR" sz="1500" dirty="0" err="1" smtClean="0">
                <a:solidFill>
                  <a:srgbClr val="0070C0"/>
                </a:solidFill>
              </a:rPr>
              <a:t>Chinot</a:t>
            </a:r>
            <a:r>
              <a:rPr lang="fr-FR" sz="1500" dirty="0" smtClean="0">
                <a:solidFill>
                  <a:srgbClr val="0070C0"/>
                </a:solidFill>
              </a:rPr>
              <a:t> O, Taillandier </a:t>
            </a:r>
            <a:r>
              <a:rPr lang="en-US" sz="1500" dirty="0" smtClean="0">
                <a:solidFill>
                  <a:srgbClr val="0070C0"/>
                </a:solidFill>
              </a:rPr>
              <a:t>L, et al. Radiotherapy for </a:t>
            </a:r>
            <a:r>
              <a:rPr lang="en-US" sz="1500" dirty="0" err="1" smtClean="0">
                <a:solidFill>
                  <a:srgbClr val="0070C0"/>
                </a:solidFill>
              </a:rPr>
              <a:t>glioblastoma</a:t>
            </a:r>
            <a:endParaRPr lang="en-US" sz="15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1500" dirty="0" smtClean="0">
                <a:solidFill>
                  <a:srgbClr val="0070C0"/>
                </a:solidFill>
              </a:rPr>
              <a:t>in the elderly. N </a:t>
            </a:r>
            <a:r>
              <a:rPr lang="en-US" sz="1500" dirty="0" err="1" smtClean="0">
                <a:solidFill>
                  <a:srgbClr val="0070C0"/>
                </a:solidFill>
              </a:rPr>
              <a:t>Engl</a:t>
            </a:r>
            <a:r>
              <a:rPr lang="en-US" sz="1500" dirty="0" smtClean="0">
                <a:solidFill>
                  <a:srgbClr val="0070C0"/>
                </a:solidFill>
              </a:rPr>
              <a:t> J Med 2007;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chemotherapy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Chemotherapy is assuming an increasingly important role in the treatment.</a:t>
            </a:r>
          </a:p>
          <a:p>
            <a:r>
              <a:rPr lang="en-US" dirty="0" smtClean="0"/>
              <a:t>Early studies of adjuvant chemotherapy for malignant gliomas with the use nitrosoureas</a:t>
            </a:r>
          </a:p>
          <a:p>
            <a:pPr>
              <a:buNone/>
            </a:pPr>
            <a:r>
              <a:rPr lang="en-US" dirty="0" smtClean="0"/>
              <a:t>    failed to show a benefit.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1400" dirty="0" smtClean="0">
                <a:solidFill>
                  <a:srgbClr val="0070C0"/>
                </a:solidFill>
              </a:rPr>
              <a:t>Randomized trial of </a:t>
            </a:r>
            <a:r>
              <a:rPr lang="en-US" sz="1400" dirty="0" err="1" smtClean="0">
                <a:solidFill>
                  <a:srgbClr val="0070C0"/>
                </a:solidFill>
              </a:rPr>
              <a:t>procarbazine</a:t>
            </a:r>
            <a:r>
              <a:rPr lang="en-US" sz="1400" dirty="0" smtClean="0">
                <a:solidFill>
                  <a:srgbClr val="0070C0"/>
                </a:solidFill>
              </a:rPr>
              <a:t>, </a:t>
            </a:r>
            <a:r>
              <a:rPr lang="en-US" sz="1400" dirty="0" err="1" smtClean="0">
                <a:solidFill>
                  <a:srgbClr val="0070C0"/>
                </a:solidFill>
              </a:rPr>
              <a:t>lomustine</a:t>
            </a:r>
            <a:r>
              <a:rPr lang="en-US" sz="1400" dirty="0" smtClean="0">
                <a:solidFill>
                  <a:srgbClr val="0070C0"/>
                </a:solidFill>
              </a:rPr>
              <a:t>, and </a:t>
            </a:r>
            <a:r>
              <a:rPr lang="en-US" sz="1400" dirty="0" err="1" smtClean="0">
                <a:solidFill>
                  <a:srgbClr val="0070C0"/>
                </a:solidFill>
              </a:rPr>
              <a:t>vincristine</a:t>
            </a:r>
            <a:r>
              <a:rPr lang="en-US" sz="1400" dirty="0" smtClean="0">
                <a:solidFill>
                  <a:srgbClr val="0070C0"/>
                </a:solidFill>
              </a:rPr>
              <a:t> in the adjuvant treatment of high-grade </a:t>
            </a:r>
            <a:r>
              <a:rPr lang="en-US" sz="1400" dirty="0" err="1" smtClean="0">
                <a:solidFill>
                  <a:srgbClr val="0070C0"/>
                </a:solidFill>
              </a:rPr>
              <a:t>astrocytoma</a:t>
            </a:r>
            <a:r>
              <a:rPr lang="en-US" sz="1400" dirty="0" smtClean="0">
                <a:solidFill>
                  <a:srgbClr val="0070C0"/>
                </a:solidFill>
              </a:rPr>
              <a:t>: a Medical Research Council trial. J </a:t>
            </a:r>
            <a:r>
              <a:rPr lang="en-US" sz="1400" dirty="0" err="1" smtClean="0">
                <a:solidFill>
                  <a:srgbClr val="0070C0"/>
                </a:solidFill>
              </a:rPr>
              <a:t>Clin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Oncol</a:t>
            </a:r>
            <a:r>
              <a:rPr lang="en-US" sz="1400" dirty="0" smtClean="0">
                <a:solidFill>
                  <a:srgbClr val="0070C0"/>
                </a:solidFill>
              </a:rPr>
              <a:t> 2001;19:509-18</a:t>
            </a:r>
            <a:r>
              <a:rPr lang="en-US" sz="2200" dirty="0" smtClean="0"/>
              <a:t>.</a:t>
            </a:r>
          </a:p>
          <a:p>
            <a:r>
              <a:rPr lang="en-US" sz="1400" dirty="0" smtClean="0">
                <a:solidFill>
                  <a:srgbClr val="0070C0"/>
                </a:solidFill>
              </a:rPr>
              <a:t>Alexander E </a:t>
            </a:r>
            <a:r>
              <a:rPr lang="en-US" sz="1400" dirty="0" err="1" smtClean="0">
                <a:solidFill>
                  <a:srgbClr val="0070C0"/>
                </a:solidFill>
              </a:rPr>
              <a:t>Jr</a:t>
            </a:r>
            <a:r>
              <a:rPr lang="en-US" sz="1400" dirty="0" smtClean="0">
                <a:solidFill>
                  <a:srgbClr val="0070C0"/>
                </a:solidFill>
              </a:rPr>
              <a:t>, Hunt </a:t>
            </a:r>
            <a:r>
              <a:rPr lang="en-US" sz="1400" dirty="0" err="1" smtClean="0">
                <a:solidFill>
                  <a:srgbClr val="0070C0"/>
                </a:solidFill>
              </a:rPr>
              <a:t>WE,et</a:t>
            </a:r>
            <a:r>
              <a:rPr lang="en-US" sz="1400" dirty="0" smtClean="0">
                <a:solidFill>
                  <a:srgbClr val="0070C0"/>
                </a:solidFill>
              </a:rPr>
              <a:t> al. Evaluation of BCNU and/or radiotherapy</a:t>
            </a:r>
          </a:p>
          <a:p>
            <a:pPr>
              <a:buNone/>
            </a:pPr>
            <a:r>
              <a:rPr lang="en-US" sz="1400" dirty="0" smtClean="0">
                <a:solidFill>
                  <a:srgbClr val="0070C0"/>
                </a:solidFill>
              </a:rPr>
              <a:t>      in the treatment of anaplastic gliomas: a cooperative clinical trial. J Neurosurg1978;49:333-43.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Two metaanalyses have suggested that adjuvant</a:t>
            </a:r>
          </a:p>
          <a:p>
            <a:pPr>
              <a:buNone/>
            </a:pPr>
            <a:r>
              <a:rPr lang="en-US" dirty="0" smtClean="0"/>
              <a:t>   chemotherapy results in a modest increase in</a:t>
            </a:r>
          </a:p>
          <a:p>
            <a:pPr>
              <a:buNone/>
            </a:pPr>
            <a:r>
              <a:rPr lang="en-US" dirty="0" smtClean="0"/>
              <a:t>    survival (a 6 to 10% increase in the 1-year</a:t>
            </a:r>
          </a:p>
          <a:p>
            <a:pPr>
              <a:buNone/>
            </a:pPr>
            <a:r>
              <a:rPr lang="en-US" dirty="0" smtClean="0"/>
              <a:t>    survival rate).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sz="1400" dirty="0" smtClean="0">
                <a:solidFill>
                  <a:srgbClr val="0070C0"/>
                </a:solidFill>
              </a:rPr>
              <a:t>Fine HA, Dear KB, </a:t>
            </a:r>
            <a:r>
              <a:rPr lang="en-US" sz="1400" dirty="0" err="1" smtClean="0">
                <a:solidFill>
                  <a:srgbClr val="0070C0"/>
                </a:solidFill>
              </a:rPr>
              <a:t>Loeffler</a:t>
            </a:r>
            <a:r>
              <a:rPr lang="en-US" sz="1400" dirty="0" smtClean="0">
                <a:solidFill>
                  <a:srgbClr val="0070C0"/>
                </a:solidFill>
              </a:rPr>
              <a:t> JS, Black PM, </a:t>
            </a:r>
            <a:r>
              <a:rPr lang="en-US" sz="1400" dirty="0" err="1" smtClean="0">
                <a:solidFill>
                  <a:srgbClr val="0070C0"/>
                </a:solidFill>
              </a:rPr>
              <a:t>Canellos</a:t>
            </a:r>
            <a:r>
              <a:rPr lang="en-US" sz="1400" dirty="0" smtClean="0">
                <a:solidFill>
                  <a:srgbClr val="0070C0"/>
                </a:solidFill>
              </a:rPr>
              <a:t> GP. Meta-analysis of radiation therapy with and without adjuvant chemotherapy for malignant gliomas in adults. Cancer 1993;71:2585-97.</a:t>
            </a:r>
          </a:p>
          <a:p>
            <a:r>
              <a:rPr lang="en-US" sz="1400" b="1" dirty="0" smtClean="0">
                <a:solidFill>
                  <a:srgbClr val="0070C0"/>
                </a:solidFill>
              </a:rPr>
              <a:t>Stewart LA. Chemotherapy in adult </a:t>
            </a:r>
            <a:r>
              <a:rPr lang="en-US" sz="1400" dirty="0" smtClean="0">
                <a:solidFill>
                  <a:srgbClr val="0070C0"/>
                </a:solidFill>
              </a:rPr>
              <a:t>high-grade </a:t>
            </a:r>
            <a:r>
              <a:rPr lang="en-US" sz="1400" dirty="0" err="1" smtClean="0">
                <a:solidFill>
                  <a:srgbClr val="0070C0"/>
                </a:solidFill>
              </a:rPr>
              <a:t>glioma</a:t>
            </a:r>
            <a:r>
              <a:rPr lang="en-US" sz="1400" dirty="0" smtClean="0">
                <a:solidFill>
                  <a:srgbClr val="0070C0"/>
                </a:solidFill>
              </a:rPr>
              <a:t>: a systematic review and meta-analysis of individual patient data from 12 </a:t>
            </a:r>
            <a:r>
              <a:rPr lang="en-US" sz="1400" dirty="0" err="1" smtClean="0">
                <a:solidFill>
                  <a:srgbClr val="0070C0"/>
                </a:solidFill>
              </a:rPr>
              <a:t>randomised</a:t>
            </a:r>
            <a:r>
              <a:rPr lang="en-US" sz="1400" dirty="0" smtClean="0">
                <a:solidFill>
                  <a:srgbClr val="0070C0"/>
                </a:solidFill>
              </a:rPr>
              <a:t> trials. Lancet 2002;359:1011-8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European </a:t>
            </a:r>
            <a:r>
              <a:rPr lang="en-US" dirty="0" err="1" smtClean="0"/>
              <a:t>Organisation</a:t>
            </a:r>
            <a:r>
              <a:rPr lang="en-US" dirty="0" smtClean="0"/>
              <a:t> for Research and Treatment of Cancer (EORTC) and the National Cancer Institute of Canada (NCIC) conducted a     phase III trial comparing radiotherapy alone (60 </a:t>
            </a:r>
            <a:r>
              <a:rPr lang="en-US" dirty="0" err="1" smtClean="0"/>
              <a:t>Gy</a:t>
            </a:r>
            <a:r>
              <a:rPr lang="en-US" dirty="0" smtClean="0"/>
              <a:t> over a period of 6 weeks) with radiotherapy and concomitant treatment with </a:t>
            </a:r>
            <a:r>
              <a:rPr lang="en-US" dirty="0" err="1" smtClean="0"/>
              <a:t>temozolomide</a:t>
            </a:r>
            <a:r>
              <a:rPr lang="en-US" dirty="0" smtClean="0"/>
              <a:t> (75 mg per square meter of body-surface area per day for 6 weeks), followed by adjuvant </a:t>
            </a:r>
            <a:r>
              <a:rPr lang="en-US" dirty="0" err="1" smtClean="0"/>
              <a:t>temozolomide</a:t>
            </a:r>
            <a:r>
              <a:rPr lang="en-US" dirty="0" smtClean="0"/>
              <a:t> therapy (150 to 200 mg per square meter per day for 5 days every 28 days for 6 cycles), in patients with newly diagnosed </a:t>
            </a:r>
            <a:r>
              <a:rPr lang="en-US" dirty="0" err="1" smtClean="0"/>
              <a:t>glioblastomas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combination of radiotherapy and </a:t>
            </a:r>
            <a:r>
              <a:rPr lang="en-US" dirty="0" err="1" smtClean="0"/>
              <a:t>temozolomide</a:t>
            </a:r>
            <a:r>
              <a:rPr lang="en-US" dirty="0" smtClean="0"/>
              <a:t> had an acceptable side-effect profile and, as compared with radiotherapy alone increased the median survival (14.6 months vs. 12.1 months, P&lt;0.001).</a:t>
            </a:r>
          </a:p>
          <a:p>
            <a:r>
              <a:rPr lang="en-US" dirty="0" smtClean="0"/>
              <a:t>In addition, the survival rate at 2 years among the patients who received radiotherapy and </a:t>
            </a:r>
            <a:r>
              <a:rPr lang="en-US" dirty="0" err="1" smtClean="0"/>
              <a:t>temozolomide</a:t>
            </a:r>
            <a:r>
              <a:rPr lang="en-US" dirty="0" smtClean="0"/>
              <a:t> was significantly greater than the rate among the patients who received radiotherapy alone (26.5% vs. 10.4</a:t>
            </a:r>
            <a:r>
              <a:rPr lang="en-US" sz="1500" dirty="0" smtClean="0"/>
              <a:t>%),</a:t>
            </a:r>
          </a:p>
          <a:p>
            <a:endParaRPr lang="en-US" sz="1500" dirty="0" smtClean="0"/>
          </a:p>
          <a:p>
            <a:endParaRPr lang="en-US" sz="1500" dirty="0" smtClean="0"/>
          </a:p>
          <a:p>
            <a:endParaRPr lang="en-US" sz="1500" dirty="0" smtClean="0"/>
          </a:p>
          <a:p>
            <a:endParaRPr lang="en-US" sz="1500" dirty="0" smtClean="0"/>
          </a:p>
          <a:p>
            <a:r>
              <a:rPr lang="en-US" sz="1500" dirty="0" smtClean="0"/>
              <a:t>. </a:t>
            </a:r>
            <a:r>
              <a:rPr lang="nl-NL" sz="1500" dirty="0" smtClean="0">
                <a:solidFill>
                  <a:srgbClr val="0070C0"/>
                </a:solidFill>
              </a:rPr>
              <a:t>Stupp R, Mason WP, van den Bent MJ,</a:t>
            </a:r>
            <a:r>
              <a:rPr lang="fr-FR" sz="1500" dirty="0" smtClean="0">
                <a:solidFill>
                  <a:srgbClr val="0070C0"/>
                </a:solidFill>
              </a:rPr>
              <a:t>et al. </a:t>
            </a:r>
            <a:r>
              <a:rPr lang="fr-FR" sz="1500" dirty="0" err="1" smtClean="0">
                <a:solidFill>
                  <a:srgbClr val="0070C0"/>
                </a:solidFill>
              </a:rPr>
              <a:t>Radiotherapy</a:t>
            </a:r>
            <a:r>
              <a:rPr lang="fr-FR" sz="1500" dirty="0" smtClean="0">
                <a:solidFill>
                  <a:srgbClr val="0070C0"/>
                </a:solidFill>
              </a:rPr>
              <a:t> plus concomitant and </a:t>
            </a:r>
            <a:r>
              <a:rPr lang="en-US" sz="1500" dirty="0" smtClean="0">
                <a:solidFill>
                  <a:srgbClr val="0070C0"/>
                </a:solidFill>
              </a:rPr>
              <a:t>adjuvant </a:t>
            </a:r>
            <a:r>
              <a:rPr lang="en-US" sz="1500" dirty="0" err="1" smtClean="0">
                <a:solidFill>
                  <a:srgbClr val="0070C0"/>
                </a:solidFill>
              </a:rPr>
              <a:t>temozolomide</a:t>
            </a:r>
            <a:r>
              <a:rPr lang="en-US" sz="1500" dirty="0" smtClean="0">
                <a:solidFill>
                  <a:srgbClr val="0070C0"/>
                </a:solidFill>
              </a:rPr>
              <a:t> for </a:t>
            </a:r>
            <a:r>
              <a:rPr lang="en-US" sz="1500" dirty="0" err="1" smtClean="0">
                <a:solidFill>
                  <a:srgbClr val="0070C0"/>
                </a:solidFill>
              </a:rPr>
              <a:t>glioblastoma.N</a:t>
            </a:r>
            <a:r>
              <a:rPr lang="en-US" sz="1500" dirty="0" smtClean="0">
                <a:solidFill>
                  <a:srgbClr val="0070C0"/>
                </a:solidFill>
              </a:rPr>
              <a:t> </a:t>
            </a:r>
            <a:r>
              <a:rPr lang="en-US" sz="1500" dirty="0" err="1" smtClean="0">
                <a:solidFill>
                  <a:srgbClr val="0070C0"/>
                </a:solidFill>
              </a:rPr>
              <a:t>Engl</a:t>
            </a:r>
            <a:r>
              <a:rPr lang="en-US" sz="1500" dirty="0" smtClean="0">
                <a:solidFill>
                  <a:srgbClr val="0070C0"/>
                </a:solidFill>
              </a:rPr>
              <a:t> J Med 2005;352:987-96</a:t>
            </a:r>
            <a:r>
              <a:rPr lang="en-US" sz="1500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Epidemiology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Annual incidence approximately 5 cases per 100,000.         </a:t>
            </a:r>
          </a:p>
          <a:p>
            <a:r>
              <a:rPr lang="en-US" dirty="0" smtClean="0"/>
              <a:t>Glioblastomas </a:t>
            </a:r>
            <a:r>
              <a:rPr lang="en-US" dirty="0"/>
              <a:t>account for approximately 60 to 70% of malignant gliomas,</a:t>
            </a:r>
          </a:p>
          <a:p>
            <a:pPr>
              <a:buNone/>
            </a:pPr>
            <a:r>
              <a:rPr lang="en-US" dirty="0" smtClean="0"/>
              <a:t>   -  anaplastic </a:t>
            </a:r>
            <a:r>
              <a:rPr lang="en-US" dirty="0"/>
              <a:t>astrocytomas for 10 to 15%,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-  anaplastic </a:t>
            </a:r>
            <a:r>
              <a:rPr lang="en-US" dirty="0"/>
              <a:t>oligodendrogliomas </a:t>
            </a:r>
            <a:r>
              <a:rPr lang="en-US" dirty="0" smtClean="0"/>
              <a:t>and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anaplastic</a:t>
            </a:r>
            <a:r>
              <a:rPr lang="en-US" dirty="0" smtClean="0"/>
              <a:t> </a:t>
            </a:r>
            <a:r>
              <a:rPr lang="en-US" dirty="0"/>
              <a:t>oligoastrocytomas for 10%;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-  </a:t>
            </a:r>
            <a:r>
              <a:rPr lang="en-US" dirty="0" err="1" smtClean="0"/>
              <a:t>anaplastic</a:t>
            </a:r>
            <a:r>
              <a:rPr lang="en-US" dirty="0" smtClean="0"/>
              <a:t> ependymomas </a:t>
            </a:r>
            <a:r>
              <a:rPr lang="en-US" dirty="0"/>
              <a:t>and anaplastic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gangliogliomas </a:t>
            </a:r>
            <a:r>
              <a:rPr lang="en-US" dirty="0"/>
              <a:t>account for the </a:t>
            </a:r>
            <a:r>
              <a:rPr lang="en-US" dirty="0" smtClean="0"/>
              <a:t>rest.</a:t>
            </a:r>
          </a:p>
          <a:p>
            <a:pPr>
              <a:buNone/>
            </a:pPr>
            <a:endParaRPr lang="en-US" dirty="0" smtClean="0"/>
          </a:p>
          <a:p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</a:rPr>
              <a:t> 2008 statistical report: primary brain tumors in the United States,</a:t>
            </a:r>
          </a:p>
          <a:p>
            <a:pPr>
              <a:buNone/>
            </a:pPr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</a:rPr>
              <a:t>      1998-2002. Central Brain Tumor Registry of the United States, 2000-2004.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mgmt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MGMT is an important repair enzyme that contributes to resistance to </a:t>
            </a:r>
            <a:r>
              <a:rPr lang="en-US" dirty="0" err="1" smtClean="0"/>
              <a:t>temozolomide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Patients with </a:t>
            </a:r>
            <a:r>
              <a:rPr lang="en-US" dirty="0" err="1" smtClean="0"/>
              <a:t>glioblastoma</a:t>
            </a:r>
            <a:r>
              <a:rPr lang="en-US" dirty="0" smtClean="0"/>
              <a:t> and </a:t>
            </a:r>
            <a:r>
              <a:rPr lang="en-US" i="1" dirty="0" smtClean="0"/>
              <a:t>MGMT promoter </a:t>
            </a:r>
            <a:r>
              <a:rPr lang="en-US" i="1" dirty="0" err="1" smtClean="0"/>
              <a:t>methylation</a:t>
            </a:r>
            <a:r>
              <a:rPr lang="en-US" i="1" dirty="0" smtClean="0"/>
              <a:t> (45% of the </a:t>
            </a:r>
            <a:r>
              <a:rPr lang="en-US" dirty="0" smtClean="0"/>
              <a:t>total) who were treated with </a:t>
            </a:r>
            <a:r>
              <a:rPr lang="en-US" dirty="0" err="1" smtClean="0"/>
              <a:t>temozolomide</a:t>
            </a:r>
            <a:r>
              <a:rPr lang="en-US" dirty="0" smtClean="0"/>
              <a:t> had a median survival of 21.7 months and a 2-year survival rate of 46%. </a:t>
            </a:r>
          </a:p>
          <a:p>
            <a:r>
              <a:rPr lang="en-US" dirty="0" smtClean="0"/>
              <a:t>In contrast, patients without </a:t>
            </a:r>
            <a:r>
              <a:rPr lang="en-US" i="1" dirty="0" smtClean="0"/>
              <a:t>MGMT promoter </a:t>
            </a:r>
            <a:r>
              <a:rPr lang="en-US" i="1" dirty="0" err="1" smtClean="0"/>
              <a:t>methylation</a:t>
            </a:r>
            <a:r>
              <a:rPr lang="en-US" i="1" dirty="0" smtClean="0"/>
              <a:t> who were treated </a:t>
            </a:r>
            <a:r>
              <a:rPr lang="en-US" dirty="0" smtClean="0"/>
              <a:t>with </a:t>
            </a:r>
            <a:r>
              <a:rPr lang="en-US" dirty="0" err="1" smtClean="0"/>
              <a:t>temozolomide</a:t>
            </a:r>
            <a:r>
              <a:rPr lang="en-US" dirty="0" smtClean="0"/>
              <a:t> had a significantly shorter median survival of only 12.7 months and a 2-year survival rate of 13.8%.</a:t>
            </a:r>
          </a:p>
          <a:p>
            <a:pPr>
              <a:buNone/>
            </a:pPr>
            <a:r>
              <a:rPr lang="fr-FR" dirty="0" smtClean="0"/>
              <a:t>   </a:t>
            </a:r>
            <a:r>
              <a:rPr lang="fr-FR" sz="1500" dirty="0" err="1" smtClean="0">
                <a:solidFill>
                  <a:srgbClr val="0070C0"/>
                </a:solidFill>
              </a:rPr>
              <a:t>Hegi</a:t>
            </a:r>
            <a:r>
              <a:rPr lang="fr-FR" sz="1500" dirty="0" smtClean="0">
                <a:solidFill>
                  <a:srgbClr val="0070C0"/>
                </a:solidFill>
              </a:rPr>
              <a:t> ME, </a:t>
            </a:r>
            <a:r>
              <a:rPr lang="fr-FR" sz="1500" dirty="0" err="1" smtClean="0">
                <a:solidFill>
                  <a:srgbClr val="0070C0"/>
                </a:solidFill>
              </a:rPr>
              <a:t>Diserens</a:t>
            </a:r>
            <a:r>
              <a:rPr lang="fr-FR" sz="1500" dirty="0" smtClean="0">
                <a:solidFill>
                  <a:srgbClr val="0070C0"/>
                </a:solidFill>
              </a:rPr>
              <a:t> AC, </a:t>
            </a:r>
            <a:r>
              <a:rPr lang="fr-FR" sz="1500" dirty="0" err="1" smtClean="0">
                <a:solidFill>
                  <a:srgbClr val="0070C0"/>
                </a:solidFill>
              </a:rPr>
              <a:t>Gorlia</a:t>
            </a:r>
            <a:r>
              <a:rPr lang="fr-FR" sz="1500" dirty="0" smtClean="0">
                <a:solidFill>
                  <a:srgbClr val="0070C0"/>
                </a:solidFill>
              </a:rPr>
              <a:t> T, et al. </a:t>
            </a:r>
            <a:r>
              <a:rPr lang="en-US" sz="1500" i="1" dirty="0" smtClean="0">
                <a:solidFill>
                  <a:srgbClr val="0070C0"/>
                </a:solidFill>
              </a:rPr>
              <a:t>MGMT gene silencing and benefit from </a:t>
            </a:r>
            <a:r>
              <a:rPr lang="it-IT" sz="1500" dirty="0" smtClean="0">
                <a:solidFill>
                  <a:srgbClr val="0070C0"/>
                </a:solidFill>
              </a:rPr>
              <a:t>temozolomide in glioblastoma. N Engl J </a:t>
            </a:r>
            <a:r>
              <a:rPr lang="en-US" sz="1500" dirty="0" smtClean="0">
                <a:solidFill>
                  <a:srgbClr val="0070C0"/>
                </a:solidFill>
              </a:rPr>
              <a:t>Med 2005;352:997-1003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Currently, </a:t>
            </a:r>
            <a:r>
              <a:rPr lang="en-US" dirty="0" err="1" smtClean="0"/>
              <a:t>temozolomide</a:t>
            </a:r>
            <a:r>
              <a:rPr lang="en-US" dirty="0" smtClean="0"/>
              <a:t> is used in the treatment of </a:t>
            </a:r>
            <a:r>
              <a:rPr lang="en-US" dirty="0" err="1" smtClean="0"/>
              <a:t>glioblastomas</a:t>
            </a:r>
            <a:r>
              <a:rPr lang="en-US" dirty="0" smtClean="0"/>
              <a:t> regardless of </a:t>
            </a:r>
            <a:r>
              <a:rPr lang="en-US" i="1" dirty="0" smtClean="0"/>
              <a:t>MGMT promoter </a:t>
            </a:r>
            <a:r>
              <a:rPr lang="en-US" i="1" dirty="0" err="1" smtClean="0"/>
              <a:t>methylation</a:t>
            </a:r>
            <a:r>
              <a:rPr lang="en-US" i="1" dirty="0" smtClean="0"/>
              <a:t> status.</a:t>
            </a:r>
          </a:p>
          <a:p>
            <a:pPr>
              <a:buNone/>
            </a:pPr>
            <a:r>
              <a:rPr lang="en-US" i="1" dirty="0" smtClean="0"/>
              <a:t> However,</a:t>
            </a:r>
          </a:p>
          <a:p>
            <a:pPr algn="just">
              <a:buNone/>
            </a:pPr>
            <a:r>
              <a:rPr lang="en-US" dirty="0" smtClean="0"/>
              <a:t>    if the importance of </a:t>
            </a:r>
            <a:r>
              <a:rPr lang="en-US" i="1" dirty="0" smtClean="0"/>
              <a:t>MGMT promoter </a:t>
            </a:r>
            <a:r>
              <a:rPr lang="en-US" i="1" dirty="0" err="1" smtClean="0"/>
              <a:t>methylation</a:t>
            </a:r>
            <a:r>
              <a:rPr lang="en-US" i="1" dirty="0" smtClean="0"/>
              <a:t> </a:t>
            </a:r>
            <a:r>
              <a:rPr lang="en-US" dirty="0" smtClean="0"/>
              <a:t>is confirmed by the results of an ongoing study by the Radiation Therapy Oncology Group (RTOG 0525), patients with unfavorable </a:t>
            </a:r>
            <a:r>
              <a:rPr lang="en-US" i="1" dirty="0" smtClean="0"/>
              <a:t>MGMT </a:t>
            </a:r>
            <a:r>
              <a:rPr lang="en-US" dirty="0" err="1" smtClean="0"/>
              <a:t>methylation</a:t>
            </a:r>
            <a:r>
              <a:rPr lang="en-US" dirty="0" smtClean="0"/>
              <a:t> status may be selected for other treatments in future investigations.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73162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>implantation of biodegradable polymers containing </a:t>
            </a:r>
            <a:r>
              <a:rPr lang="en-US" sz="2700" dirty="0" err="1" smtClean="0"/>
              <a:t>carmustine</a:t>
            </a:r>
            <a:r>
              <a:rPr lang="en-US" sz="2700" dirty="0" smtClean="0"/>
              <a:t> (</a:t>
            </a:r>
            <a:r>
              <a:rPr lang="en-US" sz="2700" dirty="0" err="1" smtClean="0"/>
              <a:t>Gliadel</a:t>
            </a:r>
            <a:r>
              <a:rPr lang="en-US" sz="2700" dirty="0" smtClean="0"/>
              <a:t> Wafers, MGI </a:t>
            </a:r>
            <a:r>
              <a:rPr lang="en-US" sz="2700" dirty="0" err="1" smtClean="0"/>
              <a:t>Pharma</a:t>
            </a:r>
            <a:r>
              <a:rPr lang="en-US" sz="2700" dirty="0" smtClean="0"/>
              <a:t>) into the tumor bed after resection of the tumor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5334000" cy="48737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Aim of treatment with these polymers is to kill residual tumor cells.</a:t>
            </a:r>
          </a:p>
          <a:p>
            <a:r>
              <a:rPr lang="en-US" dirty="0" smtClean="0"/>
              <a:t>In a randomized, placebo-controlled trial that investigated the use of these polymers in patients with newly diagnosed malignant gliomas, median survival increased from 11.6 months to 13.9 months (P = 0.03). This survival advantage was maintained at 2 and 3 years.</a:t>
            </a:r>
          </a:p>
          <a:p>
            <a:pPr>
              <a:buNone/>
            </a:pPr>
            <a:endParaRPr lang="en-US" dirty="0" smtClean="0"/>
          </a:p>
          <a:p>
            <a:r>
              <a:rPr lang="en-US" sz="1500" dirty="0" err="1" smtClean="0">
                <a:solidFill>
                  <a:srgbClr val="0070C0"/>
                </a:solidFill>
              </a:rPr>
              <a:t>Westphal</a:t>
            </a:r>
            <a:r>
              <a:rPr lang="en-US" sz="1500" dirty="0" smtClean="0">
                <a:solidFill>
                  <a:srgbClr val="0070C0"/>
                </a:solidFill>
              </a:rPr>
              <a:t> M, Ram Z, Riddle V, Hilt </a:t>
            </a:r>
            <a:r>
              <a:rPr lang="en-US" sz="1500" b="1" dirty="0" smtClean="0">
                <a:solidFill>
                  <a:srgbClr val="0070C0"/>
                </a:solidFill>
              </a:rPr>
              <a:t>78. D, </a:t>
            </a:r>
            <a:r>
              <a:rPr lang="en-US" sz="1500" dirty="0" err="1" smtClean="0">
                <a:solidFill>
                  <a:srgbClr val="0070C0"/>
                </a:solidFill>
              </a:rPr>
              <a:t>Bortey</a:t>
            </a:r>
            <a:r>
              <a:rPr lang="en-US" sz="1500" dirty="0" smtClean="0">
                <a:solidFill>
                  <a:srgbClr val="0070C0"/>
                </a:solidFill>
              </a:rPr>
              <a:t> E. </a:t>
            </a:r>
            <a:r>
              <a:rPr lang="en-US" sz="1500" dirty="0" err="1" smtClean="0">
                <a:solidFill>
                  <a:srgbClr val="0070C0"/>
                </a:solidFill>
              </a:rPr>
              <a:t>Gliadel</a:t>
            </a:r>
            <a:r>
              <a:rPr lang="en-US" sz="1500" dirty="0" smtClean="0">
                <a:solidFill>
                  <a:srgbClr val="0070C0"/>
                </a:solidFill>
              </a:rPr>
              <a:t> wafer in initial surgery for malignant </a:t>
            </a:r>
            <a:r>
              <a:rPr lang="en-US" sz="1500" dirty="0" err="1" smtClean="0">
                <a:solidFill>
                  <a:srgbClr val="0070C0"/>
                </a:solidFill>
              </a:rPr>
              <a:t>glioma</a:t>
            </a:r>
            <a:r>
              <a:rPr lang="en-US" sz="1500" dirty="0" smtClean="0">
                <a:solidFill>
                  <a:srgbClr val="0070C0"/>
                </a:solidFill>
              </a:rPr>
              <a:t>: long-term </a:t>
            </a:r>
            <a:r>
              <a:rPr lang="en-US" sz="1500" dirty="0" err="1" smtClean="0">
                <a:solidFill>
                  <a:srgbClr val="0070C0"/>
                </a:solidFill>
              </a:rPr>
              <a:t>followup</a:t>
            </a:r>
            <a:r>
              <a:rPr lang="en-US" sz="1500" dirty="0" smtClean="0">
                <a:solidFill>
                  <a:srgbClr val="0070C0"/>
                </a:solidFill>
              </a:rPr>
              <a:t> of a multicenter controlled trial. </a:t>
            </a:r>
            <a:r>
              <a:rPr lang="en-US" sz="1500" dirty="0" err="1" smtClean="0">
                <a:solidFill>
                  <a:srgbClr val="0070C0"/>
                </a:solidFill>
              </a:rPr>
              <a:t>Acta</a:t>
            </a:r>
            <a:r>
              <a:rPr lang="en-US" sz="1500" dirty="0" smtClean="0">
                <a:solidFill>
                  <a:srgbClr val="0070C0"/>
                </a:solidFill>
              </a:rPr>
              <a:t> </a:t>
            </a:r>
            <a:r>
              <a:rPr lang="en-US" sz="1500" dirty="0" err="1" smtClean="0">
                <a:solidFill>
                  <a:srgbClr val="0070C0"/>
                </a:solidFill>
              </a:rPr>
              <a:t>Neurochir</a:t>
            </a:r>
            <a:r>
              <a:rPr lang="en-US" sz="1500" dirty="0" smtClean="0">
                <a:solidFill>
                  <a:srgbClr val="0070C0"/>
                </a:solidFill>
              </a:rPr>
              <a:t> (Wien) 2006;148:269-75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Therapy for Anaplastic Gliomas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Anaplastic astrocytomas are treated with radiotherapy and either concurrent and adjuvant </a:t>
            </a:r>
            <a:r>
              <a:rPr lang="en-US" dirty="0" err="1" smtClean="0"/>
              <a:t>temozolomide</a:t>
            </a:r>
            <a:r>
              <a:rPr lang="en-US" dirty="0" smtClean="0"/>
              <a:t> (as for </a:t>
            </a:r>
            <a:r>
              <a:rPr lang="en-US" dirty="0" err="1" smtClean="0"/>
              <a:t>glioblastomas</a:t>
            </a:r>
            <a:r>
              <a:rPr lang="en-US" dirty="0" smtClean="0"/>
              <a:t>) or adjuvant </a:t>
            </a:r>
            <a:r>
              <a:rPr lang="en-US" dirty="0" err="1" smtClean="0"/>
              <a:t>temozolomide</a:t>
            </a:r>
            <a:r>
              <a:rPr lang="en-US" dirty="0" smtClean="0"/>
              <a:t> alone.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Anaplastic oligodendrogliomas and       anaplastic oligoastrocytomas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 Important subgroup of malignant gliomas that are generally </a:t>
            </a:r>
            <a:r>
              <a:rPr lang="en-US" b="1" u="sng" dirty="0" smtClean="0"/>
              <a:t>more responsive </a:t>
            </a:r>
            <a:r>
              <a:rPr lang="en-US" dirty="0" smtClean="0"/>
              <a:t>to therapy than are pure </a:t>
            </a:r>
            <a:r>
              <a:rPr lang="en-US" dirty="0" err="1" smtClean="0"/>
              <a:t>astrocytic</a:t>
            </a:r>
            <a:r>
              <a:rPr lang="en-US" dirty="0" smtClean="0"/>
              <a:t> tumors.</a:t>
            </a:r>
          </a:p>
          <a:p>
            <a:r>
              <a:rPr lang="en-US" dirty="0" smtClean="0"/>
              <a:t>Tumors in patients with the 1p and 19q  </a:t>
            </a:r>
            <a:r>
              <a:rPr lang="en-US" dirty="0" err="1" smtClean="0"/>
              <a:t>codeletion</a:t>
            </a:r>
            <a:r>
              <a:rPr lang="en-US" dirty="0" smtClean="0"/>
              <a:t> are particularly sensitive to chemotherapy with PCV —  </a:t>
            </a:r>
            <a:r>
              <a:rPr lang="en-US" dirty="0" err="1" smtClean="0"/>
              <a:t>procarbazine</a:t>
            </a:r>
            <a:r>
              <a:rPr lang="en-US" dirty="0" smtClean="0"/>
              <a:t>, </a:t>
            </a:r>
            <a:r>
              <a:rPr lang="en-US" dirty="0" err="1" smtClean="0"/>
              <a:t>lomustine</a:t>
            </a:r>
            <a:r>
              <a:rPr lang="en-US" dirty="0" smtClean="0"/>
              <a:t> (CCNU), and </a:t>
            </a:r>
            <a:r>
              <a:rPr lang="en-US" dirty="0" err="1" smtClean="0"/>
              <a:t>vincristine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— with response rates of up to 100%, as compared    with response rates of 23 to 31% among  patients without the deletion of chromosomes 1p and 19q.</a:t>
            </a:r>
          </a:p>
          <a:p>
            <a:endParaRPr lang="en-US" dirty="0" smtClean="0"/>
          </a:p>
          <a:p>
            <a:r>
              <a:rPr lang="en-US" sz="1500" dirty="0" smtClean="0">
                <a:solidFill>
                  <a:srgbClr val="0070C0"/>
                </a:solidFill>
              </a:rPr>
              <a:t>van den Bent MJ. Anaplastic </a:t>
            </a:r>
            <a:r>
              <a:rPr lang="en-US" sz="1500" dirty="0" err="1" smtClean="0">
                <a:solidFill>
                  <a:srgbClr val="0070C0"/>
                </a:solidFill>
              </a:rPr>
              <a:t>oligodendroglioma</a:t>
            </a:r>
            <a:r>
              <a:rPr lang="en-US" sz="1500" dirty="0" smtClean="0">
                <a:solidFill>
                  <a:srgbClr val="0070C0"/>
                </a:solidFill>
              </a:rPr>
              <a:t> and </a:t>
            </a:r>
            <a:r>
              <a:rPr lang="en-US" sz="1500" dirty="0" err="1" smtClean="0">
                <a:solidFill>
                  <a:srgbClr val="0070C0"/>
                </a:solidFill>
              </a:rPr>
              <a:t>oligoastrocytoma</a:t>
            </a:r>
            <a:r>
              <a:rPr lang="en-US" sz="1500" dirty="0" smtClean="0">
                <a:solidFill>
                  <a:srgbClr val="0070C0"/>
                </a:solidFill>
              </a:rPr>
              <a:t>. </a:t>
            </a:r>
            <a:r>
              <a:rPr lang="en-US" sz="1500" dirty="0" err="1" smtClean="0">
                <a:solidFill>
                  <a:srgbClr val="0070C0"/>
                </a:solidFill>
              </a:rPr>
              <a:t>Neurol</a:t>
            </a:r>
            <a:r>
              <a:rPr lang="en-US" sz="1500" dirty="0" smtClean="0">
                <a:solidFill>
                  <a:srgbClr val="0070C0"/>
                </a:solidFill>
              </a:rPr>
              <a:t> </a:t>
            </a:r>
            <a:r>
              <a:rPr lang="en-US" sz="1500" dirty="0" err="1" smtClean="0">
                <a:solidFill>
                  <a:srgbClr val="0070C0"/>
                </a:solidFill>
              </a:rPr>
              <a:t>Clin</a:t>
            </a:r>
            <a:r>
              <a:rPr lang="en-US" sz="1500" dirty="0" smtClean="0">
                <a:solidFill>
                  <a:srgbClr val="0070C0"/>
                </a:solidFill>
              </a:rPr>
              <a:t> 2007;25:1089-109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848600" cy="6016752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dirty="0" smtClean="0"/>
              <a:t>Two large phase III studies of PCV chemotherapy with radiotherapy, as compared with radiotherapy alone, in  patients with newly diagnosed </a:t>
            </a:r>
            <a:r>
              <a:rPr lang="en-US" dirty="0" err="1" smtClean="0"/>
              <a:t>anaplastic</a:t>
            </a:r>
            <a:r>
              <a:rPr lang="en-US" dirty="0" smtClean="0"/>
              <a:t> </a:t>
            </a:r>
            <a:r>
              <a:rPr lang="en-US" dirty="0" err="1" smtClean="0"/>
              <a:t>oligodendrogliomas</a:t>
            </a:r>
            <a:r>
              <a:rPr lang="en-US" dirty="0" smtClean="0"/>
              <a:t>  or anaplastic oligoastrocytomas, have been reported.</a:t>
            </a:r>
          </a:p>
          <a:p>
            <a:pPr algn="just">
              <a:lnSpc>
                <a:spcPct val="170000"/>
              </a:lnSpc>
              <a:buNone/>
            </a:pPr>
            <a:endParaRPr lang="en-US" dirty="0" smtClean="0"/>
          </a:p>
          <a:p>
            <a:pPr algn="just">
              <a:lnSpc>
                <a:spcPct val="170000"/>
              </a:lnSpc>
            </a:pPr>
            <a:r>
              <a:rPr lang="en-US" dirty="0" smtClean="0"/>
              <a:t> In both studies, the addition of chemotherapy to radiotherapy increased the time to tumor progression by 10 to 12 month but did not improve overall survival (median, 3.4 and 4.9 years). </a:t>
            </a:r>
          </a:p>
          <a:p>
            <a:endParaRPr lang="en-US" sz="1600" dirty="0" smtClean="0">
              <a:solidFill>
                <a:srgbClr val="0070C0"/>
              </a:solidFill>
            </a:endParaRPr>
          </a:p>
          <a:p>
            <a:endParaRPr lang="en-US" sz="1600" dirty="0" smtClean="0">
              <a:solidFill>
                <a:srgbClr val="0070C0"/>
              </a:solidFill>
            </a:endParaRPr>
          </a:p>
          <a:p>
            <a:endParaRPr lang="en-US" sz="1600" dirty="0" smtClean="0">
              <a:solidFill>
                <a:srgbClr val="0070C0"/>
              </a:solidFill>
            </a:endParaRPr>
          </a:p>
          <a:p>
            <a:endParaRPr lang="en-US" sz="1600" dirty="0" smtClean="0">
              <a:solidFill>
                <a:srgbClr val="0070C0"/>
              </a:solidFill>
            </a:endParaRPr>
          </a:p>
          <a:p>
            <a:endParaRPr lang="en-US" sz="1600" dirty="0" smtClean="0">
              <a:solidFill>
                <a:srgbClr val="0070C0"/>
              </a:solidFill>
            </a:endParaRPr>
          </a:p>
          <a:p>
            <a:endParaRPr lang="en-US" sz="1600" dirty="0" smtClean="0">
              <a:solidFill>
                <a:srgbClr val="0070C0"/>
              </a:solidFill>
            </a:endParaRPr>
          </a:p>
          <a:p>
            <a:endParaRPr lang="en-US" sz="1600" dirty="0" smtClean="0">
              <a:solidFill>
                <a:srgbClr val="0070C0"/>
              </a:solidFill>
            </a:endParaRPr>
          </a:p>
          <a:p>
            <a:r>
              <a:rPr lang="en-US" sz="1600" dirty="0" err="1" smtClean="0">
                <a:solidFill>
                  <a:srgbClr val="0070C0"/>
                </a:solidFill>
              </a:rPr>
              <a:t>Cairncross</a:t>
            </a:r>
            <a:r>
              <a:rPr lang="en-US" sz="1600" dirty="0" smtClean="0">
                <a:solidFill>
                  <a:srgbClr val="0070C0"/>
                </a:solidFill>
              </a:rPr>
              <a:t> G, </a:t>
            </a:r>
            <a:r>
              <a:rPr lang="en-US" sz="1600" dirty="0" err="1" smtClean="0">
                <a:solidFill>
                  <a:srgbClr val="0070C0"/>
                </a:solidFill>
              </a:rPr>
              <a:t>Berkey</a:t>
            </a:r>
            <a:r>
              <a:rPr lang="en-US" sz="1600" dirty="0" smtClean="0">
                <a:solidFill>
                  <a:srgbClr val="0070C0"/>
                </a:solidFill>
              </a:rPr>
              <a:t> B, Shaw E, et al. Phase III trial of chemotherapy plus radiotherapy compared with radiotherapy alone for pure and mixed anaplastic </a:t>
            </a:r>
            <a:r>
              <a:rPr lang="en-US" sz="1600" dirty="0" err="1" smtClean="0">
                <a:solidFill>
                  <a:srgbClr val="0070C0"/>
                </a:solidFill>
              </a:rPr>
              <a:t>oligodendroglioma</a:t>
            </a:r>
            <a:r>
              <a:rPr lang="en-US" sz="1600" dirty="0" smtClean="0">
                <a:solidFill>
                  <a:srgbClr val="0070C0"/>
                </a:solidFill>
              </a:rPr>
              <a:t>: Intergroup Radiation Therapy Oncology Group Trial 9402. J </a:t>
            </a:r>
            <a:r>
              <a:rPr lang="en-US" sz="1600" dirty="0" err="1" smtClean="0">
                <a:solidFill>
                  <a:srgbClr val="0070C0"/>
                </a:solidFill>
              </a:rPr>
              <a:t>Clin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Oncol</a:t>
            </a:r>
            <a:r>
              <a:rPr lang="en-US" sz="1600" dirty="0" smtClean="0">
                <a:solidFill>
                  <a:srgbClr val="0070C0"/>
                </a:solidFill>
              </a:rPr>
              <a:t> 2006;24:2707-14.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70C0"/>
                </a:solidFill>
              </a:rPr>
              <a:t>     van den Bent MJ, </a:t>
            </a:r>
            <a:r>
              <a:rPr lang="en-US" sz="1600" b="1" dirty="0" err="1" smtClean="0">
                <a:solidFill>
                  <a:srgbClr val="0070C0"/>
                </a:solidFill>
              </a:rPr>
              <a:t>Carpentier</a:t>
            </a:r>
            <a:r>
              <a:rPr lang="en-US" sz="1600" b="1" dirty="0" smtClean="0">
                <a:solidFill>
                  <a:srgbClr val="0070C0"/>
                </a:solidFill>
              </a:rPr>
              <a:t> AF, </a:t>
            </a:r>
            <a:r>
              <a:rPr lang="en-US" sz="1600" b="1" dirty="0" err="1" smtClean="0">
                <a:solidFill>
                  <a:srgbClr val="0070C0"/>
                </a:solidFill>
              </a:rPr>
              <a:t>Brandes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fr-FR" sz="1600" dirty="0" smtClean="0">
                <a:solidFill>
                  <a:srgbClr val="0070C0"/>
                </a:solidFill>
              </a:rPr>
              <a:t>AA, et al. Adjuvant </a:t>
            </a:r>
            <a:r>
              <a:rPr lang="fr-FR" sz="1600" dirty="0" err="1" smtClean="0">
                <a:solidFill>
                  <a:srgbClr val="0070C0"/>
                </a:solidFill>
              </a:rPr>
              <a:t>procarbazine</a:t>
            </a:r>
            <a:r>
              <a:rPr lang="fr-FR" sz="1600" dirty="0" smtClean="0">
                <a:solidFill>
                  <a:srgbClr val="0070C0"/>
                </a:solidFill>
              </a:rPr>
              <a:t>, </a:t>
            </a:r>
            <a:r>
              <a:rPr lang="fr-FR" sz="1600" dirty="0" err="1" smtClean="0">
                <a:solidFill>
                  <a:srgbClr val="0070C0"/>
                </a:solidFill>
              </a:rPr>
              <a:t>lomustine</a:t>
            </a:r>
            <a:r>
              <a:rPr lang="fr-FR" sz="1600" dirty="0" smtClean="0">
                <a:solidFill>
                  <a:srgbClr val="0070C0"/>
                </a:solidFill>
              </a:rPr>
              <a:t>, </a:t>
            </a:r>
            <a:r>
              <a:rPr lang="en-US" sz="1600" dirty="0" smtClean="0">
                <a:solidFill>
                  <a:srgbClr val="0070C0"/>
                </a:solidFill>
              </a:rPr>
              <a:t>and </a:t>
            </a:r>
            <a:r>
              <a:rPr lang="en-US" sz="1600" dirty="0" err="1" smtClean="0">
                <a:solidFill>
                  <a:srgbClr val="0070C0"/>
                </a:solidFill>
              </a:rPr>
              <a:t>vincristine</a:t>
            </a:r>
            <a:r>
              <a:rPr lang="en-US" sz="1600" dirty="0" smtClean="0">
                <a:solidFill>
                  <a:srgbClr val="0070C0"/>
                </a:solidFill>
              </a:rPr>
              <a:t> improves progression-free survival but not overall survival in newly diagnosed anaplastic oligodendrogliomas and oligoastrocytomas: a randomized European </a:t>
            </a:r>
            <a:r>
              <a:rPr lang="en-US" sz="1600" dirty="0" err="1" smtClean="0">
                <a:solidFill>
                  <a:srgbClr val="0070C0"/>
                </a:solidFill>
              </a:rPr>
              <a:t>Organisation</a:t>
            </a:r>
            <a:r>
              <a:rPr lang="en-US" sz="1600" dirty="0" smtClean="0">
                <a:solidFill>
                  <a:srgbClr val="0070C0"/>
                </a:solidFill>
              </a:rPr>
              <a:t> for Research and Treatment of Cancer phase III trial. J </a:t>
            </a:r>
            <a:r>
              <a:rPr lang="en-US" sz="1600" dirty="0" err="1" smtClean="0">
                <a:solidFill>
                  <a:srgbClr val="0070C0"/>
                </a:solidFill>
              </a:rPr>
              <a:t>Clin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r>
              <a:rPr lang="en-US" sz="1600" dirty="0" err="1" smtClean="0">
                <a:solidFill>
                  <a:srgbClr val="0070C0"/>
                </a:solidFill>
              </a:rPr>
              <a:t>Oncol</a:t>
            </a:r>
            <a:r>
              <a:rPr lang="en-US" sz="1600" dirty="0" smtClean="0">
                <a:solidFill>
                  <a:srgbClr val="0070C0"/>
                </a:solidFill>
              </a:rPr>
              <a:t> 2006;24:2715-22.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Management of malignant </a:t>
            </a:r>
            <a:r>
              <a:rPr lang="en-US" dirty="0" err="1" smtClean="0"/>
              <a:t>glioma</a:t>
            </a:r>
            <a:r>
              <a:rPr lang="en-US" dirty="0" smtClean="0"/>
              <a:t>: progress in multimodal approaches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00200"/>
            <a:ext cx="8248916" cy="4451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Therapy for Recurrent Malignant Gliomas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patients without medical contraindications</a:t>
            </a:r>
          </a:p>
          <a:p>
            <a:pPr>
              <a:buNone/>
            </a:pPr>
            <a:r>
              <a:rPr lang="en-US" dirty="0" smtClean="0"/>
              <a:t>  Surgery</a:t>
            </a:r>
          </a:p>
          <a:p>
            <a:pPr>
              <a:buNone/>
            </a:pPr>
            <a:r>
              <a:rPr lang="en-US" dirty="0" smtClean="0"/>
              <a:t>    - can confirm tumor recurrence, </a:t>
            </a:r>
          </a:p>
          <a:p>
            <a:pPr>
              <a:buNone/>
            </a:pPr>
            <a:r>
              <a:rPr lang="en-US" dirty="0" smtClean="0"/>
              <a:t>    - reduce intracranial pressure, improve neurological </a:t>
            </a:r>
          </a:p>
          <a:p>
            <a:pPr>
              <a:buNone/>
            </a:pPr>
            <a:r>
              <a:rPr lang="en-US" dirty="0" smtClean="0"/>
              <a:t>      status, and possibly improve efficacy of adjunctive </a:t>
            </a:r>
          </a:p>
          <a:p>
            <a:pPr>
              <a:buNone/>
            </a:pPr>
            <a:r>
              <a:rPr lang="en-US" dirty="0" smtClean="0"/>
              <a:t>      therapy.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Stereotatically</a:t>
            </a:r>
            <a:r>
              <a:rPr lang="en-US" dirty="0" smtClean="0"/>
              <a:t> guided biopsy procedures allow for</a:t>
            </a:r>
          </a:p>
          <a:p>
            <a:pPr algn="just">
              <a:buNone/>
            </a:pPr>
            <a:r>
              <a:rPr lang="en-US" dirty="0" smtClean="0"/>
              <a:t>    - the sampling of small, inaccessible, or even multiple</a:t>
            </a:r>
          </a:p>
          <a:p>
            <a:pPr algn="just">
              <a:buNone/>
            </a:pPr>
            <a:r>
              <a:rPr lang="en-US" dirty="0" smtClean="0"/>
              <a:t>     lesions with minimal patient morbidity </a:t>
            </a:r>
            <a:r>
              <a:rPr lang="en-US" smtClean="0"/>
              <a:t>and   mortality </a:t>
            </a:r>
            <a:r>
              <a:rPr lang="en-US" dirty="0" smtClean="0"/>
              <a:t>rates (estimated to be 2–5% and , 1% respectively).</a:t>
            </a:r>
          </a:p>
          <a:p>
            <a:pPr algn="just">
              <a:buNone/>
            </a:pPr>
            <a:r>
              <a:rPr lang="en-US" dirty="0" smtClean="0"/>
              <a:t>    Treatment decisions for patients whose imaging studies fail to  differentiate between radiation necrosis and tumor recurrence.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dirty="0" smtClean="0"/>
              <a:t>In addition to decreasing mass effect, repeated craniotomy</a:t>
            </a:r>
          </a:p>
          <a:p>
            <a:pPr algn="just">
              <a:lnSpc>
                <a:spcPct val="120000"/>
              </a:lnSpc>
              <a:buNone/>
            </a:pPr>
            <a:r>
              <a:rPr lang="en-US" dirty="0" smtClean="0"/>
              <a:t>     allows for the potential in situ delivery of chemotherapy or</a:t>
            </a:r>
          </a:p>
          <a:p>
            <a:pPr algn="just">
              <a:lnSpc>
                <a:spcPct val="120000"/>
              </a:lnSpc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brachytherapy</a:t>
            </a:r>
            <a:r>
              <a:rPr lang="en-US" dirty="0" smtClean="0"/>
              <a:t>. </a:t>
            </a:r>
          </a:p>
          <a:p>
            <a:pPr algn="just">
              <a:lnSpc>
                <a:spcPct val="120000"/>
              </a:lnSpc>
            </a:pPr>
            <a:r>
              <a:rPr lang="en-US" dirty="0" smtClean="0"/>
              <a:t> Randomized study Brem, et al evaluating the efficacy of BCNU implantation during  repeated resection compared with placebo, reported a 50% improvement in survival at 6 months (56% with BCNU compared with 36% with placebo). </a:t>
            </a:r>
          </a:p>
          <a:p>
            <a:pPr algn="just">
              <a:lnSpc>
                <a:spcPct val="120000"/>
              </a:lnSpc>
            </a:pPr>
            <a:r>
              <a:rPr lang="en-US" dirty="0" smtClean="0"/>
              <a:t>Preoperative performance status and age were significant </a:t>
            </a:r>
          </a:p>
          <a:p>
            <a:pPr algn="just">
              <a:lnSpc>
                <a:spcPct val="120000"/>
              </a:lnSpc>
              <a:buNone/>
            </a:pPr>
            <a:r>
              <a:rPr lang="en-US" dirty="0" smtClean="0"/>
              <a:t>     prognostic factors. </a:t>
            </a:r>
          </a:p>
          <a:p>
            <a:pPr algn="just">
              <a:lnSpc>
                <a:spcPct val="120000"/>
              </a:lnSpc>
            </a:pPr>
            <a:r>
              <a:rPr lang="en-US" dirty="0" smtClean="0"/>
              <a:t>Resection should be seriously considered in those with a</a:t>
            </a:r>
          </a:p>
          <a:p>
            <a:pPr algn="just">
              <a:lnSpc>
                <a:spcPct val="120000"/>
              </a:lnSpc>
              <a:buNone/>
            </a:pPr>
            <a:r>
              <a:rPr lang="en-US" dirty="0" smtClean="0"/>
              <a:t>     high KPS score (70) and whose lesions are in a favorable</a:t>
            </a:r>
          </a:p>
          <a:p>
            <a:pPr algn="just">
              <a:lnSpc>
                <a:spcPct val="120000"/>
              </a:lnSpc>
              <a:buNone/>
            </a:pPr>
            <a:r>
              <a:rPr lang="en-US" dirty="0" smtClean="0"/>
              <a:t>     location. </a:t>
            </a:r>
          </a:p>
          <a:p>
            <a:pPr>
              <a:buNone/>
            </a:pPr>
            <a:r>
              <a:rPr lang="en-US" sz="1800" dirty="0" smtClean="0">
                <a:solidFill>
                  <a:srgbClr val="0070C0"/>
                </a:solidFill>
              </a:rPr>
              <a:t>      </a:t>
            </a:r>
            <a:r>
              <a:rPr lang="en-US" sz="1800" dirty="0" err="1" smtClean="0">
                <a:solidFill>
                  <a:srgbClr val="0070C0"/>
                </a:solidFill>
              </a:rPr>
              <a:t>Brem</a:t>
            </a:r>
            <a:r>
              <a:rPr lang="en-US" sz="1800" dirty="0" smtClean="0">
                <a:solidFill>
                  <a:srgbClr val="0070C0"/>
                </a:solidFill>
              </a:rPr>
              <a:t> H, </a:t>
            </a:r>
            <a:r>
              <a:rPr lang="en-US" sz="1800" dirty="0" err="1" smtClean="0">
                <a:solidFill>
                  <a:srgbClr val="0070C0"/>
                </a:solidFill>
              </a:rPr>
              <a:t>Piantadosi</a:t>
            </a:r>
            <a:r>
              <a:rPr lang="en-US" sz="1800" dirty="0" smtClean="0">
                <a:solidFill>
                  <a:srgbClr val="0070C0"/>
                </a:solidFill>
              </a:rPr>
              <a:t> S, Burger PC, et al: Placebo-controlled trial of safety and efficacy of </a:t>
            </a:r>
            <a:r>
              <a:rPr lang="en-US" sz="1800" dirty="0" err="1" smtClean="0">
                <a:solidFill>
                  <a:srgbClr val="0070C0"/>
                </a:solidFill>
              </a:rPr>
              <a:t>intraoperative</a:t>
            </a:r>
            <a:r>
              <a:rPr lang="en-US" sz="1800" dirty="0" smtClean="0">
                <a:solidFill>
                  <a:srgbClr val="0070C0"/>
                </a:solidFill>
              </a:rPr>
              <a:t> controlled delivery by biodegradable polymers of chemotherapy for recurrent gliomas. The Polymer-brain Tumor Treatment Group. </a:t>
            </a:r>
            <a:r>
              <a:rPr lang="en-US" sz="1800" b="1" dirty="0" smtClean="0">
                <a:solidFill>
                  <a:srgbClr val="0070C0"/>
                </a:solidFill>
              </a:rPr>
              <a:t>Lancet 345: </a:t>
            </a:r>
            <a:r>
              <a:rPr lang="en-US" sz="1800" dirty="0" smtClean="0">
                <a:solidFill>
                  <a:srgbClr val="0070C0"/>
                </a:solidFill>
              </a:rPr>
              <a:t>1008–1012, 1995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Rostomily</a:t>
            </a:r>
            <a:r>
              <a:rPr lang="en-US" dirty="0" smtClean="0"/>
              <a:t> et al., reported a prolonged PFS of 7 weeks in patients undergoing combined chemotherapy plus repeated resection  compared with patients receiving chemotherapy alone (21 weeks compared with 14 weeks). </a:t>
            </a:r>
          </a:p>
          <a:p>
            <a:endParaRPr lang="en-US" dirty="0" smtClean="0"/>
          </a:p>
          <a:p>
            <a:r>
              <a:rPr lang="en-US" dirty="0" smtClean="0"/>
              <a:t>Overall survival rate among this cohort of 51 patients was equivocal. </a:t>
            </a:r>
          </a:p>
          <a:p>
            <a:endParaRPr lang="en-US" dirty="0" smtClean="0"/>
          </a:p>
          <a:p>
            <a:pPr>
              <a:buNone/>
            </a:pPr>
            <a:r>
              <a:rPr lang="en-US" sz="1500" dirty="0" smtClean="0">
                <a:solidFill>
                  <a:srgbClr val="0070C0"/>
                </a:solidFill>
              </a:rPr>
              <a:t>     </a:t>
            </a:r>
            <a:r>
              <a:rPr lang="en-US" sz="1500" dirty="0" err="1" smtClean="0">
                <a:solidFill>
                  <a:srgbClr val="0070C0"/>
                </a:solidFill>
              </a:rPr>
              <a:t>Rostomily</a:t>
            </a:r>
            <a:r>
              <a:rPr lang="en-US" sz="1500" dirty="0" smtClean="0">
                <a:solidFill>
                  <a:srgbClr val="0070C0"/>
                </a:solidFill>
              </a:rPr>
              <a:t> RC, Spence AM, Duong D, et al: Multimodality management of recurrent adult malignant gliomas: results of a phase II </a:t>
            </a:r>
            <a:r>
              <a:rPr lang="en-US" sz="1500" dirty="0" err="1" smtClean="0">
                <a:solidFill>
                  <a:srgbClr val="0070C0"/>
                </a:solidFill>
              </a:rPr>
              <a:t>multiagent</a:t>
            </a:r>
            <a:r>
              <a:rPr lang="en-US" sz="1500" dirty="0" smtClean="0">
                <a:solidFill>
                  <a:srgbClr val="0070C0"/>
                </a:solidFill>
              </a:rPr>
              <a:t> chemotherapy study and analysis of </a:t>
            </a:r>
            <a:r>
              <a:rPr lang="en-US" sz="1500" dirty="0" err="1" smtClean="0">
                <a:solidFill>
                  <a:srgbClr val="0070C0"/>
                </a:solidFill>
              </a:rPr>
              <a:t>cytoreductive</a:t>
            </a:r>
            <a:r>
              <a:rPr lang="en-US" sz="1500" dirty="0" smtClean="0">
                <a:solidFill>
                  <a:srgbClr val="0070C0"/>
                </a:solidFill>
              </a:rPr>
              <a:t> surgery. </a:t>
            </a:r>
            <a:r>
              <a:rPr lang="en-US" sz="1500" b="1" dirty="0" smtClean="0">
                <a:solidFill>
                  <a:srgbClr val="0070C0"/>
                </a:solidFill>
              </a:rPr>
              <a:t>Neurosurgery 35:378–388, 1994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Among series of  500 patients with </a:t>
            </a:r>
            <a:r>
              <a:rPr lang="en-US" dirty="0" err="1" smtClean="0"/>
              <a:t>glioma</a:t>
            </a:r>
            <a:r>
              <a:rPr lang="en-US" dirty="0" smtClean="0"/>
              <a:t>(AIIMS)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- 222 (44 %)patient had high grade </a:t>
            </a:r>
            <a:r>
              <a:rPr lang="en-US" dirty="0" err="1" smtClean="0"/>
              <a:t>glioma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- 73.6 % were male. 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Banerji</a:t>
            </a:r>
            <a:r>
              <a:rPr lang="en-US" sz="1400" dirty="0" smtClean="0">
                <a:solidFill>
                  <a:srgbClr val="0070C0"/>
                </a:solidFill>
              </a:rPr>
              <a:t> AK epidemiology of CNS  </a:t>
            </a:r>
            <a:r>
              <a:rPr lang="en-US" sz="1400" dirty="0" err="1" smtClean="0">
                <a:solidFill>
                  <a:srgbClr val="0070C0"/>
                </a:solidFill>
              </a:rPr>
              <a:t>tumours</a:t>
            </a:r>
            <a:r>
              <a:rPr lang="en-US" sz="1400" dirty="0" smtClean="0">
                <a:solidFill>
                  <a:srgbClr val="0070C0"/>
                </a:solidFill>
              </a:rPr>
              <a:t>(1974-78) </a:t>
            </a:r>
            <a:r>
              <a:rPr lang="en-US" sz="1400" dirty="0" err="1" smtClean="0">
                <a:solidFill>
                  <a:srgbClr val="0070C0"/>
                </a:solidFill>
              </a:rPr>
              <a:t>neuro</a:t>
            </a:r>
            <a:r>
              <a:rPr lang="en-US" sz="1400" dirty="0" smtClean="0">
                <a:solidFill>
                  <a:srgbClr val="0070C0"/>
                </a:solidFill>
              </a:rPr>
              <a:t> oncology 1981 p 43</a:t>
            </a:r>
          </a:p>
          <a:p>
            <a:pPr>
              <a:buNone/>
            </a:pPr>
            <a:r>
              <a:rPr lang="en-US" sz="1400" dirty="0" smtClean="0">
                <a:solidFill>
                  <a:srgbClr val="0070C0"/>
                </a:solidFill>
              </a:rPr>
              <a:t>       </a:t>
            </a:r>
            <a:r>
              <a:rPr lang="en-US" sz="1400" dirty="0" err="1" smtClean="0">
                <a:solidFill>
                  <a:srgbClr val="0070C0"/>
                </a:solidFill>
              </a:rPr>
              <a:t>Tandon</a:t>
            </a:r>
            <a:r>
              <a:rPr lang="en-US" sz="1400" dirty="0" smtClean="0">
                <a:solidFill>
                  <a:srgbClr val="0070C0"/>
                </a:solidFill>
              </a:rPr>
              <a:t> PN </a:t>
            </a:r>
            <a:r>
              <a:rPr lang="en-US" sz="1400" dirty="0" err="1" smtClean="0">
                <a:solidFill>
                  <a:srgbClr val="0070C0"/>
                </a:solidFill>
              </a:rPr>
              <a:t>supratentorial</a:t>
            </a:r>
            <a:r>
              <a:rPr lang="en-US" sz="1400" dirty="0" smtClean="0">
                <a:solidFill>
                  <a:srgbClr val="0070C0"/>
                </a:solidFill>
              </a:rPr>
              <a:t> gliomas </a:t>
            </a:r>
            <a:r>
              <a:rPr lang="en-US" sz="1400" dirty="0" err="1" smtClean="0">
                <a:solidFill>
                  <a:srgbClr val="0070C0"/>
                </a:solidFill>
              </a:rPr>
              <a:t>neurol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india</a:t>
            </a:r>
            <a:r>
              <a:rPr lang="en-US" sz="1400" dirty="0" smtClean="0">
                <a:solidFill>
                  <a:srgbClr val="0070C0"/>
                </a:solidFill>
              </a:rPr>
              <a:t>,  42;131,1994</a:t>
            </a:r>
            <a:endParaRPr lang="en-US" sz="1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chemotherapy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Chemotherapy is the most common treatment </a:t>
            </a:r>
          </a:p>
          <a:p>
            <a:pPr algn="just">
              <a:buNone/>
            </a:pPr>
            <a:r>
              <a:rPr lang="en-US" dirty="0" smtClean="0"/>
              <a:t>    option for recurrent malignant gliomas.</a:t>
            </a:r>
          </a:p>
          <a:p>
            <a:pPr algn="just"/>
            <a:r>
              <a:rPr lang="en-US" dirty="0" smtClean="0"/>
              <a:t> Traditionally reserved for salvage treatment of      recurrent GBM, </a:t>
            </a:r>
          </a:p>
          <a:p>
            <a:pPr algn="just"/>
            <a:r>
              <a:rPr lang="en-US" dirty="0" smtClean="0"/>
              <a:t>  Administered alone or as a supplement to  </a:t>
            </a:r>
          </a:p>
          <a:p>
            <a:pPr algn="just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cytoreductive</a:t>
            </a:r>
            <a:r>
              <a:rPr lang="en-US" dirty="0" smtClean="0"/>
              <a:t> surgery.</a:t>
            </a:r>
          </a:p>
          <a:p>
            <a:pPr algn="just"/>
            <a:r>
              <a:rPr lang="en-US" dirty="0" smtClean="0"/>
              <a:t>  Chemotherapeutic agents such as TMZ,  </a:t>
            </a:r>
            <a:r>
              <a:rPr lang="en-US" dirty="0" err="1" smtClean="0"/>
              <a:t>carboplatin</a:t>
            </a:r>
            <a:r>
              <a:rPr lang="en-US" dirty="0" smtClean="0"/>
              <a:t>, </a:t>
            </a:r>
            <a:r>
              <a:rPr lang="en-US" dirty="0" err="1" smtClean="0"/>
              <a:t>procarbazine</a:t>
            </a:r>
            <a:r>
              <a:rPr lang="en-US" dirty="0" smtClean="0"/>
              <a:t>, and </a:t>
            </a:r>
            <a:r>
              <a:rPr lang="en-US" dirty="0" err="1" smtClean="0"/>
              <a:t>imatinib</a:t>
            </a:r>
            <a:r>
              <a:rPr lang="en-US" dirty="0" smtClean="0"/>
              <a:t>      </a:t>
            </a:r>
            <a:r>
              <a:rPr lang="en-US" dirty="0" err="1" smtClean="0"/>
              <a:t>mesylate</a:t>
            </a:r>
            <a:r>
              <a:rPr lang="en-US" dirty="0" smtClean="0"/>
              <a:t> are currently being examined for their potential in the palliative treatment of recurrent GBMs.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 value of conventional chemotherapy for recurrent malignant gliomas is modest.</a:t>
            </a:r>
          </a:p>
          <a:p>
            <a:r>
              <a:rPr lang="en-US" dirty="0" smtClean="0"/>
              <a:t>chemotherapy is more effective for anaplastic gliomas than for </a:t>
            </a:r>
            <a:r>
              <a:rPr lang="en-US" dirty="0" err="1" smtClean="0"/>
              <a:t>glioblastomas</a:t>
            </a:r>
            <a:r>
              <a:rPr lang="en-US" dirty="0" smtClean="0"/>
              <a:t>.  </a:t>
            </a:r>
          </a:p>
          <a:p>
            <a:r>
              <a:rPr lang="en-US" dirty="0" err="1" smtClean="0"/>
              <a:t>Temozolomide</a:t>
            </a:r>
            <a:r>
              <a:rPr lang="en-US" dirty="0" smtClean="0"/>
              <a:t> was evaluated in a phase II study involving patients with recurrent anaplastic gliomas  previously been treated with nitrosoureas; </a:t>
            </a:r>
          </a:p>
          <a:p>
            <a:r>
              <a:rPr lang="en-US" dirty="0" smtClean="0"/>
              <a:t> study showed a 35% response rate. The 6-month rate of progression-free survival was 46%, comparing favorably with the 31% rate of progression free survival at 6 months for therapies that were reported to be ineffective.</a:t>
            </a:r>
          </a:p>
          <a:p>
            <a:r>
              <a:rPr lang="en-US" sz="1500" dirty="0" smtClean="0">
                <a:solidFill>
                  <a:srgbClr val="0070C0"/>
                </a:solidFill>
              </a:rPr>
              <a:t>Wong ET, Hess KR, Gleason MJ, et al. Outcomes and prognostic factors in </a:t>
            </a:r>
            <a:r>
              <a:rPr lang="fr-FR" sz="1500" dirty="0" err="1" smtClean="0">
                <a:solidFill>
                  <a:srgbClr val="0070C0"/>
                </a:solidFill>
              </a:rPr>
              <a:t>recurrent</a:t>
            </a:r>
            <a:r>
              <a:rPr lang="fr-FR" sz="1500" dirty="0" smtClean="0">
                <a:solidFill>
                  <a:srgbClr val="0070C0"/>
                </a:solidFill>
              </a:rPr>
              <a:t> </a:t>
            </a:r>
            <a:r>
              <a:rPr lang="fr-FR" sz="1500" dirty="0" err="1" smtClean="0">
                <a:solidFill>
                  <a:srgbClr val="0070C0"/>
                </a:solidFill>
              </a:rPr>
              <a:t>glioma</a:t>
            </a:r>
            <a:r>
              <a:rPr lang="fr-FR" sz="1500" dirty="0" smtClean="0">
                <a:solidFill>
                  <a:srgbClr val="0070C0"/>
                </a:solidFill>
              </a:rPr>
              <a:t> patients </a:t>
            </a:r>
            <a:r>
              <a:rPr lang="fr-FR" sz="1500" dirty="0" err="1" smtClean="0">
                <a:solidFill>
                  <a:srgbClr val="0070C0"/>
                </a:solidFill>
              </a:rPr>
              <a:t>enrolled</a:t>
            </a:r>
            <a:r>
              <a:rPr lang="fr-FR" sz="1500" dirty="0" smtClean="0">
                <a:solidFill>
                  <a:srgbClr val="0070C0"/>
                </a:solidFill>
              </a:rPr>
              <a:t> onto </a:t>
            </a:r>
            <a:r>
              <a:rPr lang="en-US" sz="1500" dirty="0" smtClean="0">
                <a:solidFill>
                  <a:srgbClr val="0070C0"/>
                </a:solidFill>
              </a:rPr>
              <a:t>phase II clinical trials. J </a:t>
            </a:r>
            <a:r>
              <a:rPr lang="en-US" sz="1500" dirty="0" err="1" smtClean="0">
                <a:solidFill>
                  <a:srgbClr val="0070C0"/>
                </a:solidFill>
              </a:rPr>
              <a:t>Clin</a:t>
            </a:r>
            <a:r>
              <a:rPr lang="en-US" sz="1500" dirty="0" smtClean="0">
                <a:solidFill>
                  <a:srgbClr val="0070C0"/>
                </a:solidFill>
              </a:rPr>
              <a:t> </a:t>
            </a:r>
            <a:r>
              <a:rPr lang="en-US" sz="1500" dirty="0" err="1" smtClean="0">
                <a:solidFill>
                  <a:srgbClr val="0070C0"/>
                </a:solidFill>
              </a:rPr>
              <a:t>Oncol</a:t>
            </a:r>
            <a:r>
              <a:rPr lang="en-US" sz="1500" dirty="0" smtClean="0">
                <a:solidFill>
                  <a:srgbClr val="0070C0"/>
                </a:solidFill>
              </a:rPr>
              <a:t> 1999; 17:2572-8.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Temozolomide</a:t>
            </a:r>
            <a:r>
              <a:rPr lang="en-US" dirty="0" smtClean="0"/>
              <a:t> has only limited activity in patients with recurrent </a:t>
            </a:r>
            <a:r>
              <a:rPr lang="en-US" dirty="0" err="1" smtClean="0"/>
              <a:t>glioblastomas</a:t>
            </a:r>
            <a:r>
              <a:rPr lang="en-US" dirty="0" smtClean="0"/>
              <a:t> (response rate, 5.4%; 6-month rate of progression-free survival, 21%).</a:t>
            </a:r>
          </a:p>
          <a:p>
            <a:r>
              <a:rPr lang="en-US" dirty="0" smtClean="0"/>
              <a:t> Other chemotherapeutic agents that are used for recurrent gliomas include nitrosoureas, </a:t>
            </a:r>
            <a:r>
              <a:rPr lang="en-US" dirty="0" err="1" smtClean="0"/>
              <a:t>carboplatin</a:t>
            </a:r>
            <a:r>
              <a:rPr lang="en-US" dirty="0" smtClean="0"/>
              <a:t>, </a:t>
            </a:r>
            <a:r>
              <a:rPr lang="en-US" dirty="0" err="1" smtClean="0"/>
              <a:t>procarbazine</a:t>
            </a:r>
            <a:r>
              <a:rPr lang="en-US" dirty="0" smtClean="0"/>
              <a:t>, </a:t>
            </a:r>
            <a:r>
              <a:rPr lang="en-US" dirty="0" err="1" smtClean="0"/>
              <a:t>irinotecan</a:t>
            </a:r>
            <a:r>
              <a:rPr lang="en-US" dirty="0" smtClean="0"/>
              <a:t>, and </a:t>
            </a:r>
            <a:r>
              <a:rPr lang="en-US" dirty="0" err="1" smtClean="0"/>
              <a:t>etoposide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Carmustine</a:t>
            </a:r>
            <a:r>
              <a:rPr lang="en-US" dirty="0" smtClean="0"/>
              <a:t> wafers have modest activity, increasing the median survival by approximately 8 weeks in patients with recurrent </a:t>
            </a:r>
            <a:r>
              <a:rPr lang="en-US" dirty="0" err="1" smtClean="0"/>
              <a:t>glioblastomas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da-DK" sz="1400" dirty="0" smtClean="0">
              <a:solidFill>
                <a:srgbClr val="0070C0"/>
              </a:solidFill>
            </a:endParaRPr>
          </a:p>
          <a:p>
            <a:endParaRPr lang="da-DK" sz="1400" dirty="0" smtClean="0">
              <a:solidFill>
                <a:srgbClr val="0070C0"/>
              </a:solidFill>
            </a:endParaRPr>
          </a:p>
          <a:p>
            <a:r>
              <a:rPr lang="da-DK" sz="1400" dirty="0" smtClean="0">
                <a:solidFill>
                  <a:srgbClr val="0070C0"/>
                </a:solidFill>
              </a:rPr>
              <a:t>Yung WK, Albright RE, Olson J, et al. </a:t>
            </a:r>
            <a:r>
              <a:rPr lang="en-US" sz="1400" dirty="0" smtClean="0">
                <a:solidFill>
                  <a:srgbClr val="0070C0"/>
                </a:solidFill>
              </a:rPr>
              <a:t>A phase II study of </a:t>
            </a:r>
            <a:r>
              <a:rPr lang="en-US" sz="1400" dirty="0" err="1" smtClean="0">
                <a:solidFill>
                  <a:srgbClr val="0070C0"/>
                </a:solidFill>
              </a:rPr>
              <a:t>temozolomide</a:t>
            </a:r>
            <a:r>
              <a:rPr lang="en-US" sz="1400" dirty="0" smtClean="0">
                <a:solidFill>
                  <a:srgbClr val="0070C0"/>
                </a:solidFill>
              </a:rPr>
              <a:t> vs. </a:t>
            </a:r>
            <a:r>
              <a:rPr lang="en-US" sz="1400" dirty="0" err="1" smtClean="0">
                <a:solidFill>
                  <a:srgbClr val="0070C0"/>
                </a:solidFill>
              </a:rPr>
              <a:t>procarbazine</a:t>
            </a:r>
            <a:r>
              <a:rPr lang="en-US" sz="1400" dirty="0" smtClean="0">
                <a:solidFill>
                  <a:srgbClr val="0070C0"/>
                </a:solidFill>
              </a:rPr>
              <a:t> in patients with </a:t>
            </a:r>
            <a:r>
              <a:rPr lang="en-US" sz="1400" dirty="0" err="1" smtClean="0">
                <a:solidFill>
                  <a:srgbClr val="0070C0"/>
                </a:solidFill>
              </a:rPr>
              <a:t>glioblastoma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multiforme</a:t>
            </a:r>
            <a:r>
              <a:rPr lang="en-US" sz="1400" dirty="0" smtClean="0">
                <a:solidFill>
                  <a:srgbClr val="0070C0"/>
                </a:solidFill>
              </a:rPr>
              <a:t> at first relapse. Br J Cancer 2000;83:588-93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Newer Treatment modalities for </a:t>
            </a:r>
            <a:r>
              <a:rPr lang="en-US" sz="3200" b="1" dirty="0" err="1" smtClean="0">
                <a:solidFill>
                  <a:srgbClr val="002060"/>
                </a:solidFill>
              </a:rPr>
              <a:t>Glioma</a:t>
            </a:r>
            <a:r>
              <a:rPr lang="en-US" sz="3200" b="1" dirty="0" smtClean="0">
                <a:solidFill>
                  <a:srgbClr val="002060"/>
                </a:solidFill>
              </a:rPr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Better understanding of molecular </a:t>
            </a:r>
            <a:r>
              <a:rPr lang="en-US" dirty="0" err="1" smtClean="0"/>
              <a:t>oncogenesis</a:t>
            </a:r>
            <a:r>
              <a:rPr lang="en-US" dirty="0" smtClean="0"/>
              <a:t> : development of targeted therapies.</a:t>
            </a:r>
          </a:p>
          <a:p>
            <a:r>
              <a:rPr lang="en-US" dirty="0" smtClean="0"/>
              <a:t>Improvement in the delivery of drugs:</a:t>
            </a:r>
          </a:p>
          <a:p>
            <a:pPr lvl="1"/>
            <a:r>
              <a:rPr lang="en-US" dirty="0" smtClean="0"/>
              <a:t>Local placement of biodegradable polymers in the resection cavity : </a:t>
            </a:r>
            <a:r>
              <a:rPr lang="en-US" b="1" dirty="0" smtClean="0"/>
              <a:t>‘ Convection enhanced delivery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More specifically targeted therapies :</a:t>
            </a:r>
          </a:p>
          <a:p>
            <a:pPr lvl="1"/>
            <a:r>
              <a:rPr lang="en-US" dirty="0" smtClean="0"/>
              <a:t>Signaling inhibitors as EGF or VEGF receptor inhibitors</a:t>
            </a:r>
          </a:p>
          <a:p>
            <a:pPr lvl="1"/>
            <a:r>
              <a:rPr lang="en-US" dirty="0" smtClean="0"/>
              <a:t>Gene therapy : attempting to introduce specific genes as p53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Targets and Potential Novel Therapeutic Agents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sz="2400" dirty="0" smtClean="0"/>
              <a:t>EGFR     </a:t>
            </a:r>
            <a:r>
              <a:rPr lang="en-US" sz="2000" dirty="0" smtClean="0"/>
              <a:t>                   </a:t>
            </a:r>
            <a:r>
              <a:rPr lang="en-US" sz="1600" dirty="0" smtClean="0"/>
              <a:t>antibodies (including tagged to toxins/radioactive            isotopes)</a:t>
            </a:r>
            <a:r>
              <a:rPr lang="en-US" sz="2400" dirty="0" smtClean="0"/>
              <a:t> 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                           </a:t>
            </a:r>
            <a:r>
              <a:rPr lang="en-US" sz="1600" dirty="0" smtClean="0"/>
              <a:t>tyrosine </a:t>
            </a:r>
            <a:r>
              <a:rPr lang="en-US" sz="1600" dirty="0" err="1" smtClean="0"/>
              <a:t>kinase</a:t>
            </a:r>
            <a:r>
              <a:rPr lang="en-US" sz="1600" dirty="0" smtClean="0"/>
              <a:t> inhibitors of EGFR (</a:t>
            </a:r>
            <a:r>
              <a:rPr lang="en-US" sz="1600" dirty="0" err="1" smtClean="0"/>
              <a:t>ie</a:t>
            </a:r>
            <a:r>
              <a:rPr lang="en-US" sz="1600" dirty="0" smtClean="0"/>
              <a:t>. </a:t>
            </a:r>
            <a:r>
              <a:rPr lang="en-US" sz="1600" dirty="0" err="1" smtClean="0"/>
              <a:t>gefitinib</a:t>
            </a:r>
            <a:r>
              <a:rPr lang="en-US" sz="1600" dirty="0" smtClean="0"/>
              <a:t>,  </a:t>
            </a:r>
            <a:r>
              <a:rPr lang="en-US" sz="1600" dirty="0" err="1" smtClean="0"/>
              <a:t>erlotinib</a:t>
            </a:r>
            <a:r>
              <a:rPr lang="en-US" sz="1600" dirty="0" smtClean="0"/>
              <a:t>)</a:t>
            </a:r>
          </a:p>
          <a:p>
            <a:pPr eaLnBrk="1" hangingPunct="1">
              <a:buFontTx/>
              <a:buNone/>
            </a:pPr>
            <a:endParaRPr lang="en-US" sz="1600" dirty="0" smtClean="0"/>
          </a:p>
          <a:p>
            <a:pPr eaLnBrk="1" hangingPunct="1"/>
            <a:r>
              <a:rPr lang="en-US" sz="2400" dirty="0" smtClean="0"/>
              <a:t>PDGF                     </a:t>
            </a:r>
            <a:r>
              <a:rPr lang="en-US" sz="1600" dirty="0" smtClean="0"/>
              <a:t>inhibitors of tyrosine </a:t>
            </a:r>
            <a:r>
              <a:rPr lang="en-US" sz="1600" dirty="0" err="1" smtClean="0"/>
              <a:t>kinase</a:t>
            </a:r>
            <a:r>
              <a:rPr lang="en-US" sz="1600" dirty="0" smtClean="0"/>
              <a:t> activity of PDGFR (</a:t>
            </a:r>
            <a:r>
              <a:rPr lang="en-US" sz="1600" dirty="0" err="1" smtClean="0"/>
              <a:t>imatinib</a:t>
            </a:r>
            <a:r>
              <a:rPr lang="en-US" sz="1600" dirty="0" smtClean="0"/>
              <a:t>)</a:t>
            </a:r>
          </a:p>
          <a:p>
            <a:pPr eaLnBrk="1" hangingPunct="1"/>
            <a:r>
              <a:rPr lang="en-US" sz="2400" dirty="0" smtClean="0"/>
              <a:t>Pl-3 </a:t>
            </a:r>
            <a:r>
              <a:rPr lang="en-US" sz="2400" dirty="0" err="1" smtClean="0"/>
              <a:t>kinase</a:t>
            </a:r>
            <a:r>
              <a:rPr lang="en-US" sz="2400" dirty="0" smtClean="0"/>
              <a:t> system</a:t>
            </a:r>
            <a:r>
              <a:rPr lang="en-US" sz="2000" dirty="0" smtClean="0"/>
              <a:t> </a:t>
            </a:r>
            <a:r>
              <a:rPr lang="en-US" sz="1600" dirty="0" smtClean="0"/>
              <a:t>small molecules targeting Pl-3 </a:t>
            </a:r>
            <a:r>
              <a:rPr lang="en-US" sz="1600" dirty="0" err="1" smtClean="0"/>
              <a:t>kinase</a:t>
            </a:r>
            <a:r>
              <a:rPr lang="en-US" sz="1600" dirty="0" smtClean="0"/>
              <a:t> </a:t>
            </a:r>
          </a:p>
          <a:p>
            <a:pPr eaLnBrk="1" hangingPunct="1"/>
            <a:r>
              <a:rPr lang="en-US" sz="2400" dirty="0" err="1" smtClean="0"/>
              <a:t>mTOR</a:t>
            </a:r>
            <a:r>
              <a:rPr lang="en-US" sz="2400" dirty="0" smtClean="0"/>
              <a:t> inhibitors</a:t>
            </a:r>
            <a:r>
              <a:rPr lang="en-US" sz="2000" dirty="0" smtClean="0"/>
              <a:t>    </a:t>
            </a:r>
            <a:r>
              <a:rPr lang="en-US" sz="1600" dirty="0" err="1" smtClean="0"/>
              <a:t>rapamycin</a:t>
            </a:r>
            <a:r>
              <a:rPr lang="en-US" sz="1600" dirty="0" smtClean="0"/>
              <a:t>  </a:t>
            </a:r>
            <a:r>
              <a:rPr lang="en-US" sz="2000" dirty="0" smtClean="0"/>
              <a:t>  </a:t>
            </a:r>
          </a:p>
          <a:p>
            <a:pPr eaLnBrk="1" hangingPunct="1"/>
            <a:r>
              <a:rPr lang="en-US" sz="2400" dirty="0" smtClean="0"/>
              <a:t>p53     </a:t>
            </a:r>
            <a:r>
              <a:rPr lang="en-US" sz="2000" dirty="0" smtClean="0"/>
              <a:t>                        </a:t>
            </a:r>
            <a:r>
              <a:rPr lang="en-US" sz="1600" dirty="0" smtClean="0"/>
              <a:t>gene therapy</a:t>
            </a:r>
          </a:p>
          <a:p>
            <a:pPr eaLnBrk="1" hangingPunct="1"/>
            <a:r>
              <a:rPr lang="en-US" sz="2400" dirty="0" err="1" smtClean="0"/>
              <a:t>Ras</a:t>
            </a:r>
            <a:r>
              <a:rPr lang="en-US" sz="2400" dirty="0" smtClean="0"/>
              <a:t> pathway           </a:t>
            </a:r>
            <a:r>
              <a:rPr lang="en-US" sz="1600" dirty="0" smtClean="0"/>
              <a:t>antisense </a:t>
            </a:r>
            <a:r>
              <a:rPr lang="en-US" sz="1600" dirty="0" err="1" smtClean="0"/>
              <a:t>oligonucleotides</a:t>
            </a:r>
            <a:r>
              <a:rPr lang="en-US" sz="1600" dirty="0" smtClean="0"/>
              <a:t>, </a:t>
            </a:r>
            <a:r>
              <a:rPr lang="en-US" sz="1600" dirty="0" err="1" smtClean="0"/>
              <a:t>farnesyl</a:t>
            </a:r>
            <a:r>
              <a:rPr lang="en-US" sz="1600" dirty="0" smtClean="0"/>
              <a:t> </a:t>
            </a:r>
            <a:r>
              <a:rPr lang="en-US" sz="1600" dirty="0" err="1" smtClean="0"/>
              <a:t>transferase</a:t>
            </a:r>
            <a:r>
              <a:rPr lang="en-US" sz="1600" dirty="0" smtClean="0"/>
              <a:t> inhibitors</a:t>
            </a:r>
          </a:p>
          <a:p>
            <a:pPr eaLnBrk="1" hangingPunct="1"/>
            <a:r>
              <a:rPr lang="en-US" sz="2400" dirty="0" smtClean="0"/>
              <a:t>Angiogenesis          </a:t>
            </a:r>
            <a:r>
              <a:rPr lang="en-US" sz="1600" dirty="0" smtClean="0"/>
              <a:t>antibodies to VEGF, VEGF receptors, tyrosine </a:t>
            </a:r>
            <a:r>
              <a:rPr lang="en-US" sz="1600" dirty="0" err="1" smtClean="0"/>
              <a:t>kinase</a:t>
            </a:r>
            <a:r>
              <a:rPr lang="en-US" sz="1600" dirty="0" smtClean="0"/>
              <a:t> 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                                     </a:t>
            </a:r>
            <a:r>
              <a:rPr lang="en-US" sz="1600" dirty="0" smtClean="0"/>
              <a:t>inhibitors of VEGF</a:t>
            </a:r>
            <a:r>
              <a:rPr lang="en-US" sz="2400" dirty="0" smtClean="0"/>
              <a:t> </a:t>
            </a:r>
          </a:p>
          <a:p>
            <a:pPr eaLnBrk="1" hangingPunct="1">
              <a:buFontTx/>
              <a:buNone/>
            </a:pPr>
            <a:r>
              <a:rPr lang="en-US" sz="2400" dirty="0" smtClean="0"/>
              <a:t>                                    </a:t>
            </a:r>
          </a:p>
          <a:p>
            <a:pPr eaLnBrk="1" hangingPunct="1">
              <a:buFontTx/>
              <a:buNone/>
            </a:pPr>
            <a:r>
              <a:rPr lang="en-US" sz="2000" dirty="0" smtClean="0"/>
              <a:t>           </a:t>
            </a:r>
          </a:p>
          <a:p>
            <a:pPr eaLnBrk="1" hangingPunct="1"/>
            <a:endParaRPr lang="en-US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Clinical Trials of </a:t>
            </a:r>
            <a:r>
              <a:rPr lang="en-US" b="1" dirty="0" err="1" smtClean="0"/>
              <a:t>Cotara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 smtClean="0">
                <a:solidFill>
                  <a:srgbClr val="F5B61B"/>
                </a:solidFill>
                <a:latin typeface="CaflischScriptPro-Regular"/>
              </a:rPr>
              <a:t>What is </a:t>
            </a:r>
            <a:r>
              <a:rPr lang="en-US" i="1" dirty="0" err="1" smtClean="0">
                <a:solidFill>
                  <a:srgbClr val="F5B61B"/>
                </a:solidFill>
                <a:latin typeface="CaflischScriptPro-Regular"/>
              </a:rPr>
              <a:t>Cotara</a:t>
            </a:r>
            <a:r>
              <a:rPr lang="en-US" i="1" dirty="0" smtClean="0">
                <a:solidFill>
                  <a:srgbClr val="F5B61B"/>
                </a:solidFill>
                <a:latin typeface="CaflischScriptPro-Regular"/>
              </a:rPr>
              <a:t>?</a:t>
            </a:r>
          </a:p>
          <a:p>
            <a:pPr algn="just"/>
            <a:r>
              <a:rPr lang="en-US" sz="2800" dirty="0" err="1" smtClean="0">
                <a:latin typeface="+mj-lt"/>
              </a:rPr>
              <a:t>Cotara</a:t>
            </a:r>
            <a:r>
              <a:rPr lang="en-US" sz="2800" dirty="0" smtClean="0">
                <a:latin typeface="+mj-lt"/>
              </a:rPr>
              <a:t> is an experimental new treatment for brain cancer.</a:t>
            </a:r>
          </a:p>
          <a:p>
            <a:pPr algn="just"/>
            <a:r>
              <a:rPr lang="en-US" sz="2800" dirty="0" smtClean="0">
                <a:latin typeface="+mj-lt"/>
              </a:rPr>
              <a:t>Links a radioactive substance designed for medical uses--&gt;a radioactive isotope–to a targeted monoclonal antibody.</a:t>
            </a:r>
          </a:p>
          <a:p>
            <a:pPr algn="just"/>
            <a:r>
              <a:rPr lang="en-US" sz="2800" dirty="0" smtClean="0">
                <a:latin typeface="+mj-lt"/>
              </a:rPr>
              <a:t>This monoclonal antibody is designed to target–to bind to–a type of DNA that is exposed only on dead and dying cells.</a:t>
            </a:r>
          </a:p>
          <a:p>
            <a:endParaRPr lang="en-US" sz="2800" dirty="0" smtClean="0"/>
          </a:p>
          <a:p>
            <a:pPr lvl="1"/>
            <a:endParaRPr lang="en-US" i="1" dirty="0" smtClean="0">
              <a:solidFill>
                <a:srgbClr val="000000"/>
              </a:solidFill>
              <a:latin typeface="CaflischScriptPro-Regular"/>
            </a:endParaRP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Tumors </a:t>
            </a:r>
            <a:r>
              <a:rPr lang="en-US" dirty="0"/>
              <a:t>have </a:t>
            </a:r>
            <a:r>
              <a:rPr lang="en-US" dirty="0" smtClean="0"/>
              <a:t>a significant </a:t>
            </a:r>
            <a:r>
              <a:rPr lang="en-US" dirty="0"/>
              <a:t>number of dead </a:t>
            </a:r>
            <a:r>
              <a:rPr lang="en-US" dirty="0" smtClean="0"/>
              <a:t>and dying </a:t>
            </a:r>
            <a:r>
              <a:rPr lang="en-US" dirty="0"/>
              <a:t>cells at their </a:t>
            </a:r>
            <a:r>
              <a:rPr lang="en-US" dirty="0" smtClean="0"/>
              <a:t>center.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err="1"/>
              <a:t>Cotara’s</a:t>
            </a:r>
            <a:r>
              <a:rPr lang="en-US" dirty="0"/>
              <a:t> targeting </a:t>
            </a:r>
            <a:r>
              <a:rPr lang="en-US" dirty="0" smtClean="0"/>
              <a:t>mechanism enables </a:t>
            </a:r>
            <a:r>
              <a:rPr lang="en-US" dirty="0"/>
              <a:t>it to </a:t>
            </a:r>
            <a:r>
              <a:rPr lang="en-US" dirty="0" smtClean="0"/>
              <a:t>home </a:t>
            </a:r>
            <a:r>
              <a:rPr lang="en-US" dirty="0"/>
              <a:t>in </a:t>
            </a:r>
            <a:r>
              <a:rPr lang="en-US" dirty="0" smtClean="0"/>
              <a:t>these dying tumor </a:t>
            </a:r>
            <a:r>
              <a:rPr lang="en-US" dirty="0"/>
              <a:t>cells and deliver </a:t>
            </a:r>
            <a:r>
              <a:rPr lang="en-US" dirty="0" smtClean="0"/>
              <a:t>its radioactive </a:t>
            </a:r>
            <a:r>
              <a:rPr lang="en-US" dirty="0"/>
              <a:t>“payload” to </a:t>
            </a:r>
            <a:r>
              <a:rPr lang="en-US" dirty="0" smtClean="0"/>
              <a:t>the center </a:t>
            </a:r>
            <a:r>
              <a:rPr lang="en-US" dirty="0"/>
              <a:t>of the tumor</a:t>
            </a:r>
            <a:r>
              <a:rPr lang="en-US" dirty="0" smtClean="0"/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err="1"/>
              <a:t>Cotara</a:t>
            </a:r>
            <a:r>
              <a:rPr lang="en-US" dirty="0"/>
              <a:t> </a:t>
            </a:r>
            <a:r>
              <a:rPr lang="en-US" dirty="0" smtClean="0"/>
              <a:t>then literally </a:t>
            </a:r>
            <a:r>
              <a:rPr lang="en-US" dirty="0"/>
              <a:t>destroys the tumor “</a:t>
            </a:r>
            <a:r>
              <a:rPr lang="en-US" dirty="0" smtClean="0"/>
              <a:t>from the </a:t>
            </a:r>
            <a:r>
              <a:rPr lang="en-US" dirty="0"/>
              <a:t>inside out” by </a:t>
            </a:r>
            <a:r>
              <a:rPr lang="en-US" dirty="0" smtClean="0"/>
              <a:t>delivering radiation </a:t>
            </a:r>
            <a:r>
              <a:rPr lang="en-US" dirty="0"/>
              <a:t>directly to the cells </a:t>
            </a:r>
            <a:r>
              <a:rPr lang="en-US" dirty="0" smtClean="0"/>
              <a:t>inside the </a:t>
            </a:r>
            <a:r>
              <a:rPr lang="en-US" dirty="0"/>
              <a:t>tumor mass.</a:t>
            </a:r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Patient Eligibility: </a:t>
            </a:r>
          </a:p>
          <a:p>
            <a:pPr lvl="1"/>
            <a:r>
              <a:rPr lang="en-US" b="1" dirty="0" smtClean="0"/>
              <a:t>Any pt with 1</a:t>
            </a:r>
            <a:r>
              <a:rPr lang="en-US" b="1" baseline="30000" dirty="0" smtClean="0"/>
              <a:t>st</a:t>
            </a:r>
            <a:r>
              <a:rPr lang="en-US" b="1" dirty="0" smtClean="0"/>
              <a:t> or 2</a:t>
            </a:r>
            <a:r>
              <a:rPr lang="en-US" b="1" baseline="30000" dirty="0" smtClean="0"/>
              <a:t>nd</a:t>
            </a:r>
            <a:r>
              <a:rPr lang="en-US" b="1" dirty="0" smtClean="0"/>
              <a:t> recurrence of GBM.</a:t>
            </a:r>
          </a:p>
          <a:p>
            <a:pPr lvl="1" algn="just"/>
            <a:r>
              <a:rPr lang="en-US" dirty="0" smtClean="0"/>
              <a:t>Patients who have had prior surgery, chemotherapy, or some forms of radiation treatment may be eligible to participate.</a:t>
            </a:r>
          </a:p>
          <a:p>
            <a:pPr lvl="1"/>
            <a:r>
              <a:rPr lang="en-US" dirty="0" smtClean="0"/>
              <a:t>Excluded if they have received </a:t>
            </a:r>
            <a:r>
              <a:rPr lang="en-US" dirty="0" err="1" smtClean="0"/>
              <a:t>radiosurgery</a:t>
            </a:r>
            <a:r>
              <a:rPr lang="en-US" dirty="0" smtClean="0"/>
              <a:t>, </a:t>
            </a:r>
            <a:r>
              <a:rPr lang="en-US" dirty="0" err="1" smtClean="0"/>
              <a:t>brachytherapy</a:t>
            </a:r>
            <a:r>
              <a:rPr lang="en-US" dirty="0" smtClean="0"/>
              <a:t> or other local therapies.</a:t>
            </a: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Cotara</a:t>
            </a:r>
            <a:r>
              <a:rPr lang="en-US" dirty="0" smtClean="0"/>
              <a:t> is delivered through a special method, called convection enhanced delivery (CED).</a:t>
            </a:r>
          </a:p>
          <a:p>
            <a:r>
              <a:rPr lang="en-US" dirty="0" smtClean="0"/>
              <a:t>Uses a catheter to bypass the BBB and target the specific tumor site in the brain.</a:t>
            </a:r>
          </a:p>
          <a:p>
            <a:r>
              <a:rPr lang="en-US" dirty="0" smtClean="0"/>
              <a:t>AIIMS currently one of the </a:t>
            </a:r>
            <a:r>
              <a:rPr lang="en-US" dirty="0" err="1" smtClean="0"/>
              <a:t>centres</a:t>
            </a:r>
            <a:r>
              <a:rPr lang="en-US" dirty="0" smtClean="0"/>
              <a:t> for </a:t>
            </a:r>
            <a:r>
              <a:rPr lang="en-US" dirty="0" err="1" smtClean="0"/>
              <a:t>Cotara</a:t>
            </a:r>
            <a:r>
              <a:rPr lang="en-US" dirty="0" smtClean="0"/>
              <a:t> trials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Conclusions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Most common primary brain malignancy in adults with very poor prognosis.</a:t>
            </a:r>
          </a:p>
          <a:p>
            <a:pPr eaLnBrk="1" hangingPunct="1"/>
            <a:r>
              <a:rPr lang="en-US" dirty="0" smtClean="0"/>
              <a:t>Incurable, but current therapy can prolong survival:  surgery + RT + chemotherapy</a:t>
            </a:r>
          </a:p>
          <a:p>
            <a:pPr eaLnBrk="1" hangingPunct="1"/>
            <a:r>
              <a:rPr lang="en-US" dirty="0" smtClean="0"/>
              <a:t>Novel agents targeting molecule mechanisms may provide improvements in therapy or may eventual be used for prognostic implications.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median age of patients at the time of diagnosis is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64 years in the case of  </a:t>
            </a:r>
            <a:r>
              <a:rPr lang="en-US" dirty="0" err="1" smtClean="0"/>
              <a:t>glioblastomas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/>
              <a:t>45 years in the case of anaplastic </a:t>
            </a:r>
            <a:r>
              <a:rPr lang="en-US" dirty="0" smtClean="0"/>
              <a:t>gliomas.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Epidemiology of brain tumors. </a:t>
            </a:r>
            <a:r>
              <a:rPr lang="en-US" sz="1400" dirty="0" err="1" smtClean="0">
                <a:solidFill>
                  <a:schemeClr val="accent5">
                    <a:lumMod val="75000"/>
                  </a:schemeClr>
                </a:solidFill>
              </a:rPr>
              <a:t>Neurol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accent5">
                    <a:lumMod val="75000"/>
                  </a:schemeClr>
                </a:solidFill>
              </a:rPr>
              <a:t>Clin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 2007;25:867-90.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1066800"/>
            <a:ext cx="8452605" cy="5320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MOLECULAR PATHOGENESIS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Glioblastomas   -   two main subtypes </a:t>
            </a:r>
          </a:p>
          <a:p>
            <a:r>
              <a:rPr lang="en-US" dirty="0" smtClean="0"/>
              <a:t> on the basis of biologic and genetic differences.</a:t>
            </a:r>
          </a:p>
          <a:p>
            <a:pPr>
              <a:buNone/>
            </a:pPr>
            <a:r>
              <a:rPr lang="en-US" dirty="0" smtClean="0"/>
              <a:t>     Primary Glioblastomas </a:t>
            </a:r>
          </a:p>
          <a:p>
            <a:pPr>
              <a:buNone/>
            </a:pPr>
            <a:r>
              <a:rPr lang="en-US" dirty="0" smtClean="0"/>
              <a:t>       - occur in patients older than 50 years </a:t>
            </a:r>
          </a:p>
          <a:p>
            <a:pPr>
              <a:buNone/>
            </a:pPr>
            <a:r>
              <a:rPr lang="en-US" dirty="0" smtClean="0"/>
              <a:t>       - characterized by EGFR amplification and</a:t>
            </a:r>
          </a:p>
          <a:p>
            <a:pPr>
              <a:buNone/>
            </a:pPr>
            <a:r>
              <a:rPr lang="en-US" dirty="0" smtClean="0"/>
              <a:t>         mutations, loss of </a:t>
            </a:r>
            <a:r>
              <a:rPr lang="en-US" dirty="0" err="1" smtClean="0"/>
              <a:t>heterozygosity</a:t>
            </a:r>
            <a:r>
              <a:rPr lang="en-US" dirty="0" smtClean="0"/>
              <a:t> of  </a:t>
            </a:r>
            <a:r>
              <a:rPr lang="en-US" dirty="0" err="1" smtClean="0"/>
              <a:t>chr</a:t>
            </a:r>
            <a:r>
              <a:rPr lang="en-US" dirty="0" smtClean="0"/>
              <a:t> 10q and p16 deletion. </a:t>
            </a:r>
          </a:p>
          <a:p>
            <a:endParaRPr lang="en-US" sz="15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15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15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</a:rPr>
              <a:t>Phillips HS, </a:t>
            </a:r>
            <a:r>
              <a:rPr lang="en-US" sz="1500" dirty="0" err="1" smtClean="0">
                <a:solidFill>
                  <a:schemeClr val="accent5">
                    <a:lumMod val="75000"/>
                  </a:schemeClr>
                </a:solidFill>
              </a:rPr>
              <a:t>Kharbanda</a:t>
            </a:r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</a:rPr>
              <a:t> S, Chen R, et al. Molecular subclasses of high-grade</a:t>
            </a:r>
          </a:p>
          <a:p>
            <a:pPr>
              <a:buNone/>
            </a:pPr>
            <a:r>
              <a:rPr lang="it-IT" sz="1500" dirty="0" smtClean="0">
                <a:solidFill>
                  <a:schemeClr val="accent5">
                    <a:lumMod val="75000"/>
                  </a:schemeClr>
                </a:solidFill>
              </a:rPr>
              <a:t>      glioma predict prognosis, delineate a pattern </a:t>
            </a:r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</a:rPr>
              <a:t>of disease progression, and resemble stages in </a:t>
            </a:r>
            <a:r>
              <a:rPr lang="en-US" sz="1500" dirty="0" err="1" smtClean="0">
                <a:solidFill>
                  <a:schemeClr val="accent5">
                    <a:lumMod val="75000"/>
                  </a:schemeClr>
                </a:solidFill>
              </a:rPr>
              <a:t>neurogenesis</a:t>
            </a:r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</a:rPr>
              <a:t>. Cancer Cell 2006;9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</a:t>
            </a:r>
            <a:r>
              <a:rPr lang="en-US" dirty="0" err="1" smtClean="0"/>
              <a:t>glioblastomas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60000"/>
              </a:lnSpc>
            </a:pPr>
            <a:r>
              <a:rPr lang="en-US" dirty="0" smtClean="0"/>
              <a:t>younger patients as low-grade or </a:t>
            </a:r>
            <a:r>
              <a:rPr lang="en-US" dirty="0" err="1" smtClean="0"/>
              <a:t>anaplastic</a:t>
            </a:r>
            <a:r>
              <a:rPr lang="en-US" dirty="0" smtClean="0"/>
              <a:t> </a:t>
            </a:r>
            <a:r>
              <a:rPr lang="en-US" dirty="0" err="1" smtClean="0"/>
              <a:t>astrocytomas</a:t>
            </a:r>
            <a:r>
              <a:rPr lang="en-US" dirty="0" smtClean="0"/>
              <a:t> transform over a period of several years into </a:t>
            </a:r>
            <a:r>
              <a:rPr lang="en-US" dirty="0" err="1" smtClean="0"/>
              <a:t>glioblastoma</a:t>
            </a:r>
            <a:r>
              <a:rPr lang="en-US" dirty="0" smtClean="0"/>
              <a:t>. 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 less common than primary </a:t>
            </a:r>
            <a:r>
              <a:rPr lang="en-US" dirty="0" err="1" smtClean="0"/>
              <a:t>glioblastomas</a:t>
            </a:r>
            <a:r>
              <a:rPr lang="en-US" dirty="0" smtClean="0"/>
              <a:t>,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 characterized by mutations in the p53 tumor suppressor gene, over expression of the platelet derived growth factor     receptor (PDGFR), abnormalities in the p16 and retinoblastoma (</a:t>
            </a:r>
            <a:r>
              <a:rPr lang="en-US" dirty="0" err="1" smtClean="0"/>
              <a:t>Rb</a:t>
            </a:r>
            <a:r>
              <a:rPr lang="en-US" dirty="0" smtClean="0"/>
              <a:t>) pathways,  and loss of heterozygosity of chromosome 10q.</a:t>
            </a:r>
          </a:p>
          <a:p>
            <a:endParaRPr lang="fr-FR" sz="1600" dirty="0" smtClean="0"/>
          </a:p>
          <a:p>
            <a:r>
              <a:rPr lang="fr-FR" sz="1600" dirty="0" err="1" smtClean="0">
                <a:solidFill>
                  <a:schemeClr val="accent5">
                    <a:lumMod val="75000"/>
                  </a:schemeClr>
                </a:solidFill>
              </a:rPr>
              <a:t>Furnari</a:t>
            </a:r>
            <a:r>
              <a:rPr lang="fr-FR" sz="1600" dirty="0" smtClean="0">
                <a:solidFill>
                  <a:schemeClr val="accent5">
                    <a:lumMod val="75000"/>
                  </a:schemeClr>
                </a:solidFill>
              </a:rPr>
              <a:t> FB, Fenton T, </a:t>
            </a:r>
            <a:r>
              <a:rPr lang="fr-FR" sz="1600" dirty="0" err="1" smtClean="0">
                <a:solidFill>
                  <a:schemeClr val="accent5">
                    <a:lumMod val="75000"/>
                  </a:schemeClr>
                </a:solidFill>
              </a:rPr>
              <a:t>Bachoo</a:t>
            </a:r>
            <a:r>
              <a:rPr lang="fr-FR" sz="1600" dirty="0" smtClean="0">
                <a:solidFill>
                  <a:schemeClr val="accent5">
                    <a:lumMod val="75000"/>
                  </a:schemeClr>
                </a:solidFill>
              </a:rPr>
              <a:t> RM, et </a:t>
            </a:r>
            <a:r>
              <a:rPr lang="it-IT" sz="1600" dirty="0" smtClean="0">
                <a:solidFill>
                  <a:schemeClr val="accent5">
                    <a:lumMod val="75000"/>
                  </a:schemeClr>
                </a:solidFill>
              </a:rPr>
              <a:t>al. Malignant astrocytic glioma: genetics,</a:t>
            </a:r>
          </a:p>
          <a:p>
            <a:pPr>
              <a:buNone/>
            </a:pPr>
            <a:r>
              <a:rPr lang="en-US" sz="1600" dirty="0" smtClean="0">
                <a:solidFill>
                  <a:schemeClr val="accent5">
                    <a:lumMod val="75000"/>
                  </a:schemeClr>
                </a:solidFill>
              </a:rPr>
              <a:t>     biology, and paths to treatment. Genes Dev 2007;21:2683-710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7467600" cy="6092952"/>
          </a:xfrm>
        </p:spPr>
        <p:txBody>
          <a:bodyPr/>
          <a:lstStyle/>
          <a:p>
            <a:r>
              <a:rPr lang="en-US" dirty="0" smtClean="0"/>
              <a:t>Despite their genetic differences primary and secondary </a:t>
            </a:r>
            <a:r>
              <a:rPr lang="en-US" dirty="0" err="1" smtClean="0"/>
              <a:t>glioblastomas</a:t>
            </a:r>
            <a:r>
              <a:rPr lang="en-US" dirty="0" smtClean="0"/>
              <a:t> are morphologically indistinguishable and respond similarly to conventional therapy,</a:t>
            </a:r>
          </a:p>
          <a:p>
            <a:r>
              <a:rPr lang="en-US" dirty="0" smtClean="0"/>
              <a:t> but they may respond differently to targeted molecular therapies. 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High-grade oligodendrogliomas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Characterized by the loss of chromosomes 1p and 19q (in  50 to 90% of patients).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3244</TotalTime>
  <Words>4648</Words>
  <Application>Microsoft Macintosh PowerPoint</Application>
  <PresentationFormat>On-screen Show (4:3)</PresentationFormat>
  <Paragraphs>477</Paragraphs>
  <Slides>60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1" baseType="lpstr">
      <vt:lpstr>Oriel</vt:lpstr>
      <vt:lpstr>High grade gliomas  diagnosis  management and controversies</vt:lpstr>
      <vt:lpstr>introduction</vt:lpstr>
      <vt:lpstr> </vt:lpstr>
      <vt:lpstr>Epidemiology </vt:lpstr>
      <vt:lpstr>india</vt:lpstr>
      <vt:lpstr>PowerPoint Presentation</vt:lpstr>
      <vt:lpstr>MOLECULAR PATHOGENESIS </vt:lpstr>
      <vt:lpstr>Secondary glioblastomas  </vt:lpstr>
      <vt:lpstr> </vt:lpstr>
      <vt:lpstr>Deregulated Growth Factor Signaling </vt:lpstr>
      <vt:lpstr>                                   diagnosis </vt:lpstr>
      <vt:lpstr>Clinical Presentation (Varies depending upon size and location of tumor)</vt:lpstr>
      <vt:lpstr>radiology</vt:lpstr>
      <vt:lpstr>“Density” </vt:lpstr>
      <vt:lpstr>PowerPoint Presentation</vt:lpstr>
      <vt:lpstr>Calcifications </vt:lpstr>
      <vt:lpstr>Vasogenic Edema </vt:lpstr>
      <vt:lpstr>Contrast Enhancement </vt:lpstr>
      <vt:lpstr>Anaplastic astrocytomas</vt:lpstr>
      <vt:lpstr>Glioblastoma Multiforme </vt:lpstr>
      <vt:lpstr>Anaplastic Oligodendroglioma /Oligoastrocytoma </vt:lpstr>
      <vt:lpstr>Gliosarcoma </vt:lpstr>
      <vt:lpstr>Advantages OF CT</vt:lpstr>
      <vt:lpstr>Magnetic Resonance Imaging</vt:lpstr>
      <vt:lpstr>Treatment</vt:lpstr>
      <vt:lpstr> </vt:lpstr>
      <vt:lpstr> </vt:lpstr>
      <vt:lpstr>Surgical Resection</vt:lpstr>
      <vt:lpstr>PowerPoint Presentation</vt:lpstr>
      <vt:lpstr>STEREOTACTIC BRAIN BIOPSY</vt:lpstr>
      <vt:lpstr> </vt:lpstr>
      <vt:lpstr>PowerPoint Presentation</vt:lpstr>
      <vt:lpstr>Radiation Therapy</vt:lpstr>
      <vt:lpstr>PowerPoint Presentation</vt:lpstr>
      <vt:lpstr> </vt:lpstr>
      <vt:lpstr>chemotherapy</vt:lpstr>
      <vt:lpstr>PowerPoint Presentation</vt:lpstr>
      <vt:lpstr>PowerPoint Presentation</vt:lpstr>
      <vt:lpstr>PowerPoint Presentation</vt:lpstr>
      <vt:lpstr>mgmt</vt:lpstr>
      <vt:lpstr>PowerPoint Presentation</vt:lpstr>
      <vt:lpstr>implantation of biodegradable polymers containing carmustine (Gliadel Wafers, MGI Pharma) into the tumor bed after resection of the tumor.</vt:lpstr>
      <vt:lpstr>Therapy for Anaplastic Gliomas</vt:lpstr>
      <vt:lpstr>Anaplastic oligodendrogliomas and       anaplastic oligoastrocytomas</vt:lpstr>
      <vt:lpstr> </vt:lpstr>
      <vt:lpstr>Management of malignant glioma: progress in multimodal approaches </vt:lpstr>
      <vt:lpstr>Therapy for Recurrent Malignant Gliomas</vt:lpstr>
      <vt:lpstr>PowerPoint Presentation</vt:lpstr>
      <vt:lpstr>PowerPoint Presentation</vt:lpstr>
      <vt:lpstr>chemotherapy</vt:lpstr>
      <vt:lpstr>PowerPoint Presentation</vt:lpstr>
      <vt:lpstr>PowerPoint Presentation</vt:lpstr>
      <vt:lpstr>Newer Treatment modalities for Glioma”</vt:lpstr>
      <vt:lpstr>Targets and Potential Novel Therapeutic Agents</vt:lpstr>
      <vt:lpstr>Clinical Trials of Cotara</vt:lpstr>
      <vt:lpstr>PowerPoint Presentation</vt:lpstr>
      <vt:lpstr>PowerPoint Presentation</vt:lpstr>
      <vt:lpstr>PowerPoint Presentation</vt:lpstr>
      <vt:lpstr>Conclusions</vt:lpstr>
      <vt:lpstr>Thank you</vt:lpstr>
    </vt:vector>
  </TitlesOfParts>
  <Company>AIIMS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grade gliomas ,diagnosis  management and controversies</dc:title>
  <dc:creator>Dr. Ajit Singh</dc:creator>
  <cp:lastModifiedBy>MacPro 2</cp:lastModifiedBy>
  <cp:revision>226</cp:revision>
  <dcterms:created xsi:type="dcterms:W3CDTF">2010-07-24T20:25:24Z</dcterms:created>
  <dcterms:modified xsi:type="dcterms:W3CDTF">2013-12-24T07:05:51Z</dcterms:modified>
</cp:coreProperties>
</file>